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4" r:id="rId2"/>
    <p:sldId id="269" r:id="rId3"/>
    <p:sldId id="298" r:id="rId4"/>
    <p:sldId id="268" r:id="rId5"/>
    <p:sldId id="267" r:id="rId6"/>
    <p:sldId id="257" r:id="rId7"/>
    <p:sldId id="259" r:id="rId8"/>
    <p:sldId id="273" r:id="rId9"/>
    <p:sldId id="274" r:id="rId10"/>
    <p:sldId id="276" r:id="rId11"/>
    <p:sldId id="280" r:id="rId12"/>
    <p:sldId id="281" r:id="rId13"/>
    <p:sldId id="282" r:id="rId14"/>
    <p:sldId id="283" r:id="rId15"/>
    <p:sldId id="284" r:id="rId16"/>
    <p:sldId id="260" r:id="rId17"/>
    <p:sldId id="287" r:id="rId18"/>
    <p:sldId id="288" r:id="rId19"/>
    <p:sldId id="300" r:id="rId20"/>
    <p:sldId id="290" r:id="rId21"/>
    <p:sldId id="296" r:id="rId22"/>
    <p:sldId id="292" r:id="rId23"/>
    <p:sldId id="278" r:id="rId24"/>
    <p:sldId id="285" r:id="rId25"/>
    <p:sldId id="299" r:id="rId26"/>
    <p:sldId id="301" r:id="rId27"/>
    <p:sldId id="302" r:id="rId28"/>
    <p:sldId id="303" r:id="rId29"/>
    <p:sldId id="289" r:id="rId30"/>
    <p:sldId id="291" r:id="rId31"/>
    <p:sldId id="29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E1C977-20A1-2921-2A46-72FFBB8393B5}" v="7" dt="2022-02-18T17:44:02.249"/>
    <p1510:client id="{46712A84-16B2-FD74-2A1B-2E54E3E6CCF1}" v="3651" dt="2022-02-18T19:50:14.993"/>
    <p1510:client id="{BE913B9E-E8DF-4128-8DF9-9DDD5FD43B09}" v="3099" dt="2022-02-18T21:21:03.813"/>
    <p1510:client id="{D57E8208-52CB-DF48-4109-E632250A8D32}" v="12" dt="2022-02-19T07:37:21.0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72"/>
  </p:normalViewPr>
  <p:slideViewPr>
    <p:cSldViewPr snapToGrid="0">
      <p:cViewPr varScale="1">
        <p:scale>
          <a:sx n="78" d="100"/>
          <a:sy n="78" d="100"/>
        </p:scale>
        <p:origin x="850" y="6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swat Srivastava" userId="1fed40a6b1efc8f3" providerId="LiveId" clId="{CD9E0EFA-9079-4DC5-84E4-BB036E63E458}"/>
    <pc:docChg chg="modSld">
      <pc:chgData name="Shaswat Srivastava" userId="1fed40a6b1efc8f3" providerId="LiveId" clId="{CD9E0EFA-9079-4DC5-84E4-BB036E63E458}" dt="2022-02-19T09:03:55.383" v="1" actId="20577"/>
      <pc:docMkLst>
        <pc:docMk/>
      </pc:docMkLst>
      <pc:sldChg chg="modSp mod">
        <pc:chgData name="Shaswat Srivastava" userId="1fed40a6b1efc8f3" providerId="LiveId" clId="{CD9E0EFA-9079-4DC5-84E4-BB036E63E458}" dt="2022-02-19T09:03:55.383" v="1" actId="20577"/>
        <pc:sldMkLst>
          <pc:docMk/>
          <pc:sldMk cId="1120342334" sldId="298"/>
        </pc:sldMkLst>
        <pc:spChg chg="mod">
          <ac:chgData name="Shaswat Srivastava" userId="1fed40a6b1efc8f3" providerId="LiveId" clId="{CD9E0EFA-9079-4DC5-84E4-BB036E63E458}" dt="2022-02-19T09:03:55.383" v="1" actId="20577"/>
          <ac:spMkLst>
            <pc:docMk/>
            <pc:sldMk cId="1120342334" sldId="298"/>
            <ac:spMk id="12" creationId="{CF010CB0-36DF-214D-9030-896DF07833D7}"/>
          </ac:spMkLst>
        </pc:spChg>
      </pc:sldChg>
      <pc:sldChg chg="modSp mod">
        <pc:chgData name="Shaswat Srivastava" userId="1fed40a6b1efc8f3" providerId="LiveId" clId="{CD9E0EFA-9079-4DC5-84E4-BB036E63E458}" dt="2022-02-19T09:03:48.183" v="0" actId="20577"/>
        <pc:sldMkLst>
          <pc:docMk/>
          <pc:sldMk cId="1459296200" sldId="304"/>
        </pc:sldMkLst>
        <pc:spChg chg="mod">
          <ac:chgData name="Shaswat Srivastava" userId="1fed40a6b1efc8f3" providerId="LiveId" clId="{CD9E0EFA-9079-4DC5-84E4-BB036E63E458}" dt="2022-02-19T09:03:48.183" v="0" actId="20577"/>
          <ac:spMkLst>
            <pc:docMk/>
            <pc:sldMk cId="1459296200" sldId="304"/>
            <ac:spMk id="2" creationId="{F326CEAF-2DAD-DD48-8830-857B148752D9}"/>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07:46:58.771"/>
    </inkml:context>
    <inkml:brush xml:id="br0">
      <inkml:brushProperty name="width" value="0.025" units="cm"/>
      <inkml:brushProperty name="height" value="0.025" units="cm"/>
      <inkml:brushProperty name="color" value="#5B2D90"/>
    </inkml:brush>
  </inkml:definitions>
  <inkml:trace contextRef="#ctx0" brushRef="#br0">0 0 24575,'3'0'0,"0"0"0,-3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07:47:35.355"/>
    </inkml:context>
    <inkml:brush xml:id="br0">
      <inkml:brushProperty name="width" value="0.05" units="cm"/>
      <inkml:brushProperty name="height" value="0.05" units="cm"/>
      <inkml:brushProperty name="color" value="#AB008B"/>
    </inkml:brush>
  </inkml:definitions>
  <inkml:trace contextRef="#ctx0" brushRef="#br0">0 193 24575,'8'0'0,"2"0"0,10 0 0,17 0 0,-8 0 0,21 0 0,-18 0 0,12 0 0,-5 0 0,-3 0 0,-2 0 0,-4 0 0,4 0 0,2 0 0,4 0 0,3 0 0,-3-4 0,2 3 0,-6-2 0,-2 3 0,-10 0 0,3 0 0,-7-3 0,5-1 0,-7 0 0,0-2 0,-6 5 0,0-2 0,8 3 0,11 0 0,11-4 0,1 0 0,-9 0 0,-10-1 0,-14 3 0,-6 0 0,-4 1 0,-5 1 0,4 0 0,-3 0 0,2 0 0,-1 0 0,0 0 0,0 0 0,-3 0 0,-1 0 0,-4 0 0,0-3 0,-5-1 0,-5-5 0,-4-2 0,-5-3 0,0-1 0,-1 3 0,5-2 0,-3 6 0,6-6 0,-2 6 0,3-5 0,7 5 0,4 2 0,7 3 0,2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07:47:38.321"/>
    </inkml:context>
    <inkml:brush xml:id="br0">
      <inkml:brushProperty name="width" value="0.05" units="cm"/>
      <inkml:brushProperty name="height" value="0.05" units="cm"/>
      <inkml:brushProperty name="color" value="#AB008B"/>
    </inkml:brush>
  </inkml:definitions>
  <inkml:trace contextRef="#ctx0" brushRef="#br0">404 1 24575,'-3'0'0,"-2"0"0,1 0 0,0 0 0,-2 1 0,-3 1 0,-5 0 0,-1 2 0,-2-3 0,5 3 0,3-2 0,3-1 0,3 1 0,1 0 0,-7 0 0,-4 7 0,-14-1 0,-4 5 0,-5 1 0,3-3 0,7 2 0,4-4 0,11-3 0,4-3 0,4 0 0,2-2 0,1 3 0,-1-1 0,-9 6 0,-3 0 0,-5 5 0,3-3 0,5-1 0,5-5 0,2 0 0,3-3 0,0 1 0,0-3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07:52:09.413"/>
    </inkml:context>
    <inkml:brush xml:id="br0">
      <inkml:brushProperty name="width" value="0.025" units="cm"/>
      <inkml:brushProperty name="height" value="0.025" units="cm"/>
      <inkml:brushProperty name="color" value="#5B2D90"/>
    </inkml:brush>
  </inkml:definitions>
  <inkml:trace contextRef="#ctx0" brushRef="#br0">1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07:57:33.527"/>
    </inkml:context>
    <inkml:brush xml:id="br0">
      <inkml:brushProperty name="width" value="0.05" units="cm"/>
      <inkml:brushProperty name="height" value="0.05" units="cm"/>
      <inkml:brushProperty name="color" value="#FF0066"/>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07:57:54.880"/>
    </inkml:context>
    <inkml:brush xml:id="br0">
      <inkml:brushProperty name="width" value="0.1" units="cm"/>
      <inkml:brushProperty name="height" value="0.1" units="cm"/>
      <inkml:brushProperty name="color" value="#FF0066"/>
    </inkml:brush>
  </inkml:definitions>
  <inkml:trace contextRef="#ctx0" brushRef="#br0">0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07:57:55.480"/>
    </inkml:context>
    <inkml:brush xml:id="br0">
      <inkml:brushProperty name="width" value="0.1" units="cm"/>
      <inkml:brushProperty name="height" value="0.1" units="cm"/>
      <inkml:brushProperty name="color" value="#FF0066"/>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08:02:53.032"/>
    </inkml:context>
    <inkml:brush xml:id="br0">
      <inkml:brushProperty name="width" value="0.1" units="cm"/>
      <inkml:brushProperty name="height" value="0.1" units="cm"/>
      <inkml:brushProperty name="color" value="#FF0066"/>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9T08:03:23.048"/>
    </inkml:context>
    <inkml:brush xml:id="br0">
      <inkml:brushProperty name="width" value="0.1" units="cm"/>
      <inkml:brushProperty name="height" value="0.1" units="cm"/>
      <inkml:brushProperty name="color" value="#FF0066"/>
    </inkml:brush>
  </inkml:definitions>
  <inkml:trace contextRef="#ctx0" brushRef="#br0">1009 2725 24575,'-13'-71'0,"2"21"0,-2-5 0,-1-2 0,-7-12 0,-10-20 0,5 12 0,6 28 0,1-1 0,1 2 0,0-1 0,-2-2 0,2 0 0,1 3 0,2 0 0,-10-39 0,-5-7 0,16 43 0,1-1 0,0-4 0,0-1 0,0 1 0,2 2 0,-3-33 0,-2 25 0,9 29 0,1 11 0,-1-16 0,-7-21 0,-9-26 0,11 36 0,-1-1 0,-21-40 0,11 10 0,-3 22 0,12-4 0,-7-3 0,7-15 0,-9-4 0,4 16 0,1 17 0,5 20 0,3 3 0,2 3 0,2-1 0,-6-2 0,5 6 0,-6-1 0,3 6 0,4 2 0,1 6 0,2 3 0,2 3 0,-6 3 0,5 0 0,-2 4 0,4 3 0,0 13 0,0 12 0,0 11 0,-9 7 0,6 3 0,-14 2 0,4 8 0,-8-4 0,-3 10 0,7-11 0,-5-1 0,10-8 0,-7-7 0,8-11 0,0-2 0,3-11 0,6-12 0,-1 0 0,3-21 0,5 4 0,4-11 0,1 3 0,0 4 0,-2 1 0,-7 4 0,4-8 0,-2 2 0,1-5 0,1 9 0,-2 5 0,-1 2 0,0 0 0,4-6 0,7-8 0,3-7 0,4 3 0,-1 0 0,-6 13 0,0-5 0,-6 2 0,4-5 0,-2-1 0,-1 4 0,-4 3 0,-1 8 0,-1-5 0,4-7 0,1-4 0,2-5 0,1 7 0,-5 6 0,-1-1 0,-4 7 0,0-5 0,0 5 0,0-2 0,2 3 0,0 2 0,1-2 0,1 2 0,-2-3 0,1 1 0,-2 1 0,0-2 0,2 0 0,-1 0 0,1 0 0,-3 1 0,0-2 0,0 1 0,0-1 0,0-1 0,0 3 0,8 1 0,-4 4 0,23 0 0,0 7 0,21 4 0,-3 8 0,-5-2 0,-9-5 0,-10-3 0,-9-6 0,0 1 0,-6-4 0,7 4 0,3-3 0,7 7 0,-2-6 0,2 2 0,-12-4 0,0 0 0,-4 0 0,7 4 0,-2-3 0,6 3 0,-2 0 0,2-3 0,1 3 0,-4 0 0,-1-3 0,-7 3 0,0-4 0,-2 3 0,4-1 0,-1 1 0,2-2 0,-5 1 0,-1 0 0,-1 0 0,2 0 0,1 2 0,2-1 0,1 4 0,1-1 0,0-3 0,-5 1 0,2-1 0,-1-1 0,0 5 0,1-5 0,-1 1 0,1-3 0,1 0 0,-3 0 0,2 0 0,-5 0 0,1 0 0,-2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4BE02-8D7E-474E-893B-3945E25219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8AE5E3A-E34D-433E-92A8-E56CF6961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62BB1D28-586E-416F-A31D-F572031373FF}"/>
              </a:ext>
            </a:extLst>
          </p:cNvPr>
          <p:cNvSpPr>
            <a:spLocks noGrp="1"/>
          </p:cNvSpPr>
          <p:nvPr>
            <p:ph type="dt" sz="half" idx="10"/>
          </p:nvPr>
        </p:nvSpPr>
        <p:spPr/>
        <p:txBody>
          <a:bodyPr/>
          <a:lstStyle/>
          <a:p>
            <a:fld id="{A52415B1-7C43-48D3-A844-3DC65C72CEDA}" type="datetimeFigureOut">
              <a:rPr lang="en-IN" smtClean="0"/>
              <a:t>19-02-2022</a:t>
            </a:fld>
            <a:endParaRPr lang="en-IN"/>
          </a:p>
        </p:txBody>
      </p:sp>
      <p:sp>
        <p:nvSpPr>
          <p:cNvPr id="5" name="Footer Placeholder 4">
            <a:extLst>
              <a:ext uri="{FF2B5EF4-FFF2-40B4-BE49-F238E27FC236}">
                <a16:creationId xmlns:a16="http://schemas.microsoft.com/office/drawing/2014/main" id="{274D7705-AF83-4D3A-A9A1-C6D3310F5D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366C23C-2BE0-4E8C-AE88-0AFC24BF4C64}"/>
              </a:ext>
            </a:extLst>
          </p:cNvPr>
          <p:cNvSpPr>
            <a:spLocks noGrp="1"/>
          </p:cNvSpPr>
          <p:nvPr>
            <p:ph type="sldNum" sz="quarter" idx="12"/>
          </p:nvPr>
        </p:nvSpPr>
        <p:spPr/>
        <p:txBody>
          <a:bodyPr/>
          <a:lstStyle/>
          <a:p>
            <a:fld id="{EB9C65CA-BE8F-4AF4-8A41-6C035C57EF86}" type="slidenum">
              <a:rPr lang="en-IN" smtClean="0"/>
              <a:t>‹#›</a:t>
            </a:fld>
            <a:endParaRPr lang="en-IN"/>
          </a:p>
        </p:txBody>
      </p:sp>
    </p:spTree>
    <p:extLst>
      <p:ext uri="{BB962C8B-B14F-4D97-AF65-F5344CB8AC3E}">
        <p14:creationId xmlns:p14="http://schemas.microsoft.com/office/powerpoint/2010/main" val="4097095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F371A-44F0-4552-9CA5-C79AD78084BF}"/>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F757D83-F8A4-4F72-BFA0-1FECDF5EDF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2D225D6-265E-47BE-8847-B79166AD8D69}"/>
              </a:ext>
            </a:extLst>
          </p:cNvPr>
          <p:cNvSpPr>
            <a:spLocks noGrp="1"/>
          </p:cNvSpPr>
          <p:nvPr>
            <p:ph type="dt" sz="half" idx="10"/>
          </p:nvPr>
        </p:nvSpPr>
        <p:spPr/>
        <p:txBody>
          <a:bodyPr/>
          <a:lstStyle/>
          <a:p>
            <a:fld id="{A52415B1-7C43-48D3-A844-3DC65C72CEDA}" type="datetimeFigureOut">
              <a:rPr lang="en-IN" smtClean="0"/>
              <a:t>19-02-2022</a:t>
            </a:fld>
            <a:endParaRPr lang="en-IN"/>
          </a:p>
        </p:txBody>
      </p:sp>
      <p:sp>
        <p:nvSpPr>
          <p:cNvPr id="5" name="Footer Placeholder 4">
            <a:extLst>
              <a:ext uri="{FF2B5EF4-FFF2-40B4-BE49-F238E27FC236}">
                <a16:creationId xmlns:a16="http://schemas.microsoft.com/office/drawing/2014/main" id="{418E48BF-91AF-4333-A891-61235D38373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986C1C8-C61D-4020-8A3A-CED1EDDA4C65}"/>
              </a:ext>
            </a:extLst>
          </p:cNvPr>
          <p:cNvSpPr>
            <a:spLocks noGrp="1"/>
          </p:cNvSpPr>
          <p:nvPr>
            <p:ph type="sldNum" sz="quarter" idx="12"/>
          </p:nvPr>
        </p:nvSpPr>
        <p:spPr/>
        <p:txBody>
          <a:bodyPr/>
          <a:lstStyle/>
          <a:p>
            <a:fld id="{EB9C65CA-BE8F-4AF4-8A41-6C035C57EF86}" type="slidenum">
              <a:rPr lang="en-IN" smtClean="0"/>
              <a:t>‹#›</a:t>
            </a:fld>
            <a:endParaRPr lang="en-IN"/>
          </a:p>
        </p:txBody>
      </p:sp>
    </p:spTree>
    <p:extLst>
      <p:ext uri="{BB962C8B-B14F-4D97-AF65-F5344CB8AC3E}">
        <p14:creationId xmlns:p14="http://schemas.microsoft.com/office/powerpoint/2010/main" val="1952594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9A2A08-73CD-4A62-A124-07DBFF1B42B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28F80D7-BF68-4249-A639-EF1B815150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11F0AE9-B756-486D-B0F4-475838FCE98B}"/>
              </a:ext>
            </a:extLst>
          </p:cNvPr>
          <p:cNvSpPr>
            <a:spLocks noGrp="1"/>
          </p:cNvSpPr>
          <p:nvPr>
            <p:ph type="dt" sz="half" idx="10"/>
          </p:nvPr>
        </p:nvSpPr>
        <p:spPr/>
        <p:txBody>
          <a:bodyPr/>
          <a:lstStyle/>
          <a:p>
            <a:fld id="{A52415B1-7C43-48D3-A844-3DC65C72CEDA}" type="datetimeFigureOut">
              <a:rPr lang="en-IN" smtClean="0"/>
              <a:t>19-02-2022</a:t>
            </a:fld>
            <a:endParaRPr lang="en-IN"/>
          </a:p>
        </p:txBody>
      </p:sp>
      <p:sp>
        <p:nvSpPr>
          <p:cNvPr id="5" name="Footer Placeholder 4">
            <a:extLst>
              <a:ext uri="{FF2B5EF4-FFF2-40B4-BE49-F238E27FC236}">
                <a16:creationId xmlns:a16="http://schemas.microsoft.com/office/drawing/2014/main" id="{E639E47C-5E51-402C-9A65-EAB2F1FF48E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562F670-8D25-4524-918C-AEAB9DED3FA7}"/>
              </a:ext>
            </a:extLst>
          </p:cNvPr>
          <p:cNvSpPr>
            <a:spLocks noGrp="1"/>
          </p:cNvSpPr>
          <p:nvPr>
            <p:ph type="sldNum" sz="quarter" idx="12"/>
          </p:nvPr>
        </p:nvSpPr>
        <p:spPr/>
        <p:txBody>
          <a:bodyPr/>
          <a:lstStyle/>
          <a:p>
            <a:fld id="{EB9C65CA-BE8F-4AF4-8A41-6C035C57EF86}" type="slidenum">
              <a:rPr lang="en-IN" smtClean="0"/>
              <a:t>‹#›</a:t>
            </a:fld>
            <a:endParaRPr lang="en-IN"/>
          </a:p>
        </p:txBody>
      </p:sp>
    </p:spTree>
    <p:extLst>
      <p:ext uri="{BB962C8B-B14F-4D97-AF65-F5344CB8AC3E}">
        <p14:creationId xmlns:p14="http://schemas.microsoft.com/office/powerpoint/2010/main" val="391669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58916-A3D6-41BF-86BF-E7B54CEB453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93AF0EC-1FF4-41A0-881D-D0E00F0107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B4D26D6-F71A-4289-8FB1-2BD0590CB278}"/>
              </a:ext>
            </a:extLst>
          </p:cNvPr>
          <p:cNvSpPr>
            <a:spLocks noGrp="1"/>
          </p:cNvSpPr>
          <p:nvPr>
            <p:ph type="dt" sz="half" idx="10"/>
          </p:nvPr>
        </p:nvSpPr>
        <p:spPr/>
        <p:txBody>
          <a:bodyPr/>
          <a:lstStyle/>
          <a:p>
            <a:fld id="{A52415B1-7C43-48D3-A844-3DC65C72CEDA}" type="datetimeFigureOut">
              <a:rPr lang="en-IN" smtClean="0"/>
              <a:t>19-02-2022</a:t>
            </a:fld>
            <a:endParaRPr lang="en-IN"/>
          </a:p>
        </p:txBody>
      </p:sp>
      <p:sp>
        <p:nvSpPr>
          <p:cNvPr id="5" name="Footer Placeholder 4">
            <a:extLst>
              <a:ext uri="{FF2B5EF4-FFF2-40B4-BE49-F238E27FC236}">
                <a16:creationId xmlns:a16="http://schemas.microsoft.com/office/drawing/2014/main" id="{9182C4AC-194A-4E4A-8236-5F6DA72E417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8C1477B-5952-450F-81EC-3C606201E1EB}"/>
              </a:ext>
            </a:extLst>
          </p:cNvPr>
          <p:cNvSpPr>
            <a:spLocks noGrp="1"/>
          </p:cNvSpPr>
          <p:nvPr>
            <p:ph type="sldNum" sz="quarter" idx="12"/>
          </p:nvPr>
        </p:nvSpPr>
        <p:spPr/>
        <p:txBody>
          <a:bodyPr/>
          <a:lstStyle/>
          <a:p>
            <a:fld id="{EB9C65CA-BE8F-4AF4-8A41-6C035C57EF86}" type="slidenum">
              <a:rPr lang="en-IN" smtClean="0"/>
              <a:t>‹#›</a:t>
            </a:fld>
            <a:endParaRPr lang="en-IN"/>
          </a:p>
        </p:txBody>
      </p:sp>
    </p:spTree>
    <p:extLst>
      <p:ext uri="{BB962C8B-B14F-4D97-AF65-F5344CB8AC3E}">
        <p14:creationId xmlns:p14="http://schemas.microsoft.com/office/powerpoint/2010/main" val="4162609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BBCD4-242E-4BBB-95DE-487EF72583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39E028C-DB11-41D6-93F6-9D8A3D59C5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09F852-969D-481F-987E-4BE6F8567DD1}"/>
              </a:ext>
            </a:extLst>
          </p:cNvPr>
          <p:cNvSpPr>
            <a:spLocks noGrp="1"/>
          </p:cNvSpPr>
          <p:nvPr>
            <p:ph type="dt" sz="half" idx="10"/>
          </p:nvPr>
        </p:nvSpPr>
        <p:spPr/>
        <p:txBody>
          <a:bodyPr/>
          <a:lstStyle/>
          <a:p>
            <a:fld id="{A52415B1-7C43-48D3-A844-3DC65C72CEDA}" type="datetimeFigureOut">
              <a:rPr lang="en-IN" smtClean="0"/>
              <a:t>19-02-2022</a:t>
            </a:fld>
            <a:endParaRPr lang="en-IN"/>
          </a:p>
        </p:txBody>
      </p:sp>
      <p:sp>
        <p:nvSpPr>
          <p:cNvPr id="5" name="Footer Placeholder 4">
            <a:extLst>
              <a:ext uri="{FF2B5EF4-FFF2-40B4-BE49-F238E27FC236}">
                <a16:creationId xmlns:a16="http://schemas.microsoft.com/office/drawing/2014/main" id="{AF71CC16-949A-4A71-A607-E930E11098C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8550345-77F9-40CA-A57A-A90AE3936F93}"/>
              </a:ext>
            </a:extLst>
          </p:cNvPr>
          <p:cNvSpPr>
            <a:spLocks noGrp="1"/>
          </p:cNvSpPr>
          <p:nvPr>
            <p:ph type="sldNum" sz="quarter" idx="12"/>
          </p:nvPr>
        </p:nvSpPr>
        <p:spPr/>
        <p:txBody>
          <a:bodyPr/>
          <a:lstStyle/>
          <a:p>
            <a:fld id="{EB9C65CA-BE8F-4AF4-8A41-6C035C57EF86}" type="slidenum">
              <a:rPr lang="en-IN" smtClean="0"/>
              <a:t>‹#›</a:t>
            </a:fld>
            <a:endParaRPr lang="en-IN"/>
          </a:p>
        </p:txBody>
      </p:sp>
    </p:spTree>
    <p:extLst>
      <p:ext uri="{BB962C8B-B14F-4D97-AF65-F5344CB8AC3E}">
        <p14:creationId xmlns:p14="http://schemas.microsoft.com/office/powerpoint/2010/main" val="4144006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9D383-81C0-4F41-9739-DC86C367E45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821B59B-5B1E-44E2-B3B1-07B294A877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32EB9A73-3A30-4D4C-8C33-8D8F2CA0F4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E7359E9-E664-40FF-86D7-8C9A3E77E6C2}"/>
              </a:ext>
            </a:extLst>
          </p:cNvPr>
          <p:cNvSpPr>
            <a:spLocks noGrp="1"/>
          </p:cNvSpPr>
          <p:nvPr>
            <p:ph type="dt" sz="half" idx="10"/>
          </p:nvPr>
        </p:nvSpPr>
        <p:spPr/>
        <p:txBody>
          <a:bodyPr/>
          <a:lstStyle/>
          <a:p>
            <a:fld id="{A52415B1-7C43-48D3-A844-3DC65C72CEDA}" type="datetimeFigureOut">
              <a:rPr lang="en-IN" smtClean="0"/>
              <a:t>19-02-2022</a:t>
            </a:fld>
            <a:endParaRPr lang="en-IN"/>
          </a:p>
        </p:txBody>
      </p:sp>
      <p:sp>
        <p:nvSpPr>
          <p:cNvPr id="6" name="Footer Placeholder 5">
            <a:extLst>
              <a:ext uri="{FF2B5EF4-FFF2-40B4-BE49-F238E27FC236}">
                <a16:creationId xmlns:a16="http://schemas.microsoft.com/office/drawing/2014/main" id="{FDBBD35D-FCF5-4BD3-A878-AA223251EC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6EEE6A6-6414-4697-B07B-10F5F585636B}"/>
              </a:ext>
            </a:extLst>
          </p:cNvPr>
          <p:cNvSpPr>
            <a:spLocks noGrp="1"/>
          </p:cNvSpPr>
          <p:nvPr>
            <p:ph type="sldNum" sz="quarter" idx="12"/>
          </p:nvPr>
        </p:nvSpPr>
        <p:spPr/>
        <p:txBody>
          <a:bodyPr/>
          <a:lstStyle/>
          <a:p>
            <a:fld id="{EB9C65CA-BE8F-4AF4-8A41-6C035C57EF86}" type="slidenum">
              <a:rPr lang="en-IN" smtClean="0"/>
              <a:t>‹#›</a:t>
            </a:fld>
            <a:endParaRPr lang="en-IN"/>
          </a:p>
        </p:txBody>
      </p:sp>
    </p:spTree>
    <p:extLst>
      <p:ext uri="{BB962C8B-B14F-4D97-AF65-F5344CB8AC3E}">
        <p14:creationId xmlns:p14="http://schemas.microsoft.com/office/powerpoint/2010/main" val="117147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BC7E4-9D20-423E-9E91-BC97594C906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9C84922-240D-4213-B6F8-1409C126F6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A8B54C-533D-4AEB-AB1F-FB362A7A4A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3C98B1D8-6AD2-42B1-A071-19DA63ADB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FD866A-3E25-4FAC-BFBF-BD0F79AA08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62DC819-058A-4484-AECF-BFEC7F328A0B}"/>
              </a:ext>
            </a:extLst>
          </p:cNvPr>
          <p:cNvSpPr>
            <a:spLocks noGrp="1"/>
          </p:cNvSpPr>
          <p:nvPr>
            <p:ph type="dt" sz="half" idx="10"/>
          </p:nvPr>
        </p:nvSpPr>
        <p:spPr/>
        <p:txBody>
          <a:bodyPr/>
          <a:lstStyle/>
          <a:p>
            <a:fld id="{A52415B1-7C43-48D3-A844-3DC65C72CEDA}" type="datetimeFigureOut">
              <a:rPr lang="en-IN" smtClean="0"/>
              <a:t>19-02-2022</a:t>
            </a:fld>
            <a:endParaRPr lang="en-IN"/>
          </a:p>
        </p:txBody>
      </p:sp>
      <p:sp>
        <p:nvSpPr>
          <p:cNvPr id="8" name="Footer Placeholder 7">
            <a:extLst>
              <a:ext uri="{FF2B5EF4-FFF2-40B4-BE49-F238E27FC236}">
                <a16:creationId xmlns:a16="http://schemas.microsoft.com/office/drawing/2014/main" id="{37C64D2E-44E4-4A48-B789-5306DA1D4B48}"/>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142489E1-CA79-47AB-94F9-25091B4F74A3}"/>
              </a:ext>
            </a:extLst>
          </p:cNvPr>
          <p:cNvSpPr>
            <a:spLocks noGrp="1"/>
          </p:cNvSpPr>
          <p:nvPr>
            <p:ph type="sldNum" sz="quarter" idx="12"/>
          </p:nvPr>
        </p:nvSpPr>
        <p:spPr/>
        <p:txBody>
          <a:bodyPr/>
          <a:lstStyle/>
          <a:p>
            <a:fld id="{EB9C65CA-BE8F-4AF4-8A41-6C035C57EF86}" type="slidenum">
              <a:rPr lang="en-IN" smtClean="0"/>
              <a:t>‹#›</a:t>
            </a:fld>
            <a:endParaRPr lang="en-IN"/>
          </a:p>
        </p:txBody>
      </p:sp>
    </p:spTree>
    <p:extLst>
      <p:ext uri="{BB962C8B-B14F-4D97-AF65-F5344CB8AC3E}">
        <p14:creationId xmlns:p14="http://schemas.microsoft.com/office/powerpoint/2010/main" val="1024953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A05B-FD2E-44B2-8189-E297F6D0389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85B266C-C17B-4B55-A2D4-2C5147CF00D0}"/>
              </a:ext>
            </a:extLst>
          </p:cNvPr>
          <p:cNvSpPr>
            <a:spLocks noGrp="1"/>
          </p:cNvSpPr>
          <p:nvPr>
            <p:ph type="dt" sz="half" idx="10"/>
          </p:nvPr>
        </p:nvSpPr>
        <p:spPr/>
        <p:txBody>
          <a:bodyPr/>
          <a:lstStyle/>
          <a:p>
            <a:fld id="{A52415B1-7C43-48D3-A844-3DC65C72CEDA}" type="datetimeFigureOut">
              <a:rPr lang="en-IN" smtClean="0"/>
              <a:t>19-02-2022</a:t>
            </a:fld>
            <a:endParaRPr lang="en-IN"/>
          </a:p>
        </p:txBody>
      </p:sp>
      <p:sp>
        <p:nvSpPr>
          <p:cNvPr id="4" name="Footer Placeholder 3">
            <a:extLst>
              <a:ext uri="{FF2B5EF4-FFF2-40B4-BE49-F238E27FC236}">
                <a16:creationId xmlns:a16="http://schemas.microsoft.com/office/drawing/2014/main" id="{FF009B9E-8F38-435C-9E0A-A424C849472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8D3649DA-844F-4125-A97B-8441A741F6A7}"/>
              </a:ext>
            </a:extLst>
          </p:cNvPr>
          <p:cNvSpPr>
            <a:spLocks noGrp="1"/>
          </p:cNvSpPr>
          <p:nvPr>
            <p:ph type="sldNum" sz="quarter" idx="12"/>
          </p:nvPr>
        </p:nvSpPr>
        <p:spPr/>
        <p:txBody>
          <a:bodyPr/>
          <a:lstStyle/>
          <a:p>
            <a:fld id="{EB9C65CA-BE8F-4AF4-8A41-6C035C57EF86}" type="slidenum">
              <a:rPr lang="en-IN" smtClean="0"/>
              <a:t>‹#›</a:t>
            </a:fld>
            <a:endParaRPr lang="en-IN"/>
          </a:p>
        </p:txBody>
      </p:sp>
    </p:spTree>
    <p:extLst>
      <p:ext uri="{BB962C8B-B14F-4D97-AF65-F5344CB8AC3E}">
        <p14:creationId xmlns:p14="http://schemas.microsoft.com/office/powerpoint/2010/main" val="2009118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3244C4-EAE5-4607-82DC-FCB25B3B5AC4}"/>
              </a:ext>
            </a:extLst>
          </p:cNvPr>
          <p:cNvSpPr>
            <a:spLocks noGrp="1"/>
          </p:cNvSpPr>
          <p:nvPr>
            <p:ph type="dt" sz="half" idx="10"/>
          </p:nvPr>
        </p:nvSpPr>
        <p:spPr/>
        <p:txBody>
          <a:bodyPr/>
          <a:lstStyle/>
          <a:p>
            <a:fld id="{A52415B1-7C43-48D3-A844-3DC65C72CEDA}" type="datetimeFigureOut">
              <a:rPr lang="en-IN" smtClean="0"/>
              <a:t>19-02-2022</a:t>
            </a:fld>
            <a:endParaRPr lang="en-IN"/>
          </a:p>
        </p:txBody>
      </p:sp>
      <p:sp>
        <p:nvSpPr>
          <p:cNvPr id="3" name="Footer Placeholder 2">
            <a:extLst>
              <a:ext uri="{FF2B5EF4-FFF2-40B4-BE49-F238E27FC236}">
                <a16:creationId xmlns:a16="http://schemas.microsoft.com/office/drawing/2014/main" id="{8F2C288D-8E1B-4AAF-BA70-F33661A94244}"/>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197B2728-919E-4F67-B54C-B0CF7F0F9AF7}"/>
              </a:ext>
            </a:extLst>
          </p:cNvPr>
          <p:cNvSpPr>
            <a:spLocks noGrp="1"/>
          </p:cNvSpPr>
          <p:nvPr>
            <p:ph type="sldNum" sz="quarter" idx="12"/>
          </p:nvPr>
        </p:nvSpPr>
        <p:spPr/>
        <p:txBody>
          <a:bodyPr/>
          <a:lstStyle/>
          <a:p>
            <a:fld id="{EB9C65CA-BE8F-4AF4-8A41-6C035C57EF86}" type="slidenum">
              <a:rPr lang="en-IN" smtClean="0"/>
              <a:t>‹#›</a:t>
            </a:fld>
            <a:endParaRPr lang="en-IN"/>
          </a:p>
        </p:txBody>
      </p:sp>
    </p:spTree>
    <p:extLst>
      <p:ext uri="{BB962C8B-B14F-4D97-AF65-F5344CB8AC3E}">
        <p14:creationId xmlns:p14="http://schemas.microsoft.com/office/powerpoint/2010/main" val="3411800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E0F25-748E-42BC-B3E9-63CE5CD9E3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03D8837-AD7D-49C7-9C90-92A4E0F40C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7361D3E8-86D7-4221-8A0A-BA8A96E488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2B46C-100E-4479-A12C-65243D3C02F7}"/>
              </a:ext>
            </a:extLst>
          </p:cNvPr>
          <p:cNvSpPr>
            <a:spLocks noGrp="1"/>
          </p:cNvSpPr>
          <p:nvPr>
            <p:ph type="dt" sz="half" idx="10"/>
          </p:nvPr>
        </p:nvSpPr>
        <p:spPr/>
        <p:txBody>
          <a:bodyPr/>
          <a:lstStyle/>
          <a:p>
            <a:fld id="{A52415B1-7C43-48D3-A844-3DC65C72CEDA}" type="datetimeFigureOut">
              <a:rPr lang="en-IN" smtClean="0"/>
              <a:t>19-02-2022</a:t>
            </a:fld>
            <a:endParaRPr lang="en-IN"/>
          </a:p>
        </p:txBody>
      </p:sp>
      <p:sp>
        <p:nvSpPr>
          <p:cNvPr id="6" name="Footer Placeholder 5">
            <a:extLst>
              <a:ext uri="{FF2B5EF4-FFF2-40B4-BE49-F238E27FC236}">
                <a16:creationId xmlns:a16="http://schemas.microsoft.com/office/drawing/2014/main" id="{B9B2DC9B-CBAB-4620-AAEF-A011FFE77E0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7471653-8884-4171-800F-E628CFD68960}"/>
              </a:ext>
            </a:extLst>
          </p:cNvPr>
          <p:cNvSpPr>
            <a:spLocks noGrp="1"/>
          </p:cNvSpPr>
          <p:nvPr>
            <p:ph type="sldNum" sz="quarter" idx="12"/>
          </p:nvPr>
        </p:nvSpPr>
        <p:spPr/>
        <p:txBody>
          <a:bodyPr/>
          <a:lstStyle/>
          <a:p>
            <a:fld id="{EB9C65CA-BE8F-4AF4-8A41-6C035C57EF86}" type="slidenum">
              <a:rPr lang="en-IN" smtClean="0"/>
              <a:t>‹#›</a:t>
            </a:fld>
            <a:endParaRPr lang="en-IN"/>
          </a:p>
        </p:txBody>
      </p:sp>
    </p:spTree>
    <p:extLst>
      <p:ext uri="{BB962C8B-B14F-4D97-AF65-F5344CB8AC3E}">
        <p14:creationId xmlns:p14="http://schemas.microsoft.com/office/powerpoint/2010/main" val="3655688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3F14-0609-4FA6-A8C8-8D92F1B31B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C405001-3C60-4E37-827E-9D4B3FF759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8C32C41D-2375-421E-9A5D-CEC88C03A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93AEC1-4F3C-4F39-B3AF-78C4F41C0C91}"/>
              </a:ext>
            </a:extLst>
          </p:cNvPr>
          <p:cNvSpPr>
            <a:spLocks noGrp="1"/>
          </p:cNvSpPr>
          <p:nvPr>
            <p:ph type="dt" sz="half" idx="10"/>
          </p:nvPr>
        </p:nvSpPr>
        <p:spPr/>
        <p:txBody>
          <a:bodyPr/>
          <a:lstStyle/>
          <a:p>
            <a:fld id="{A52415B1-7C43-48D3-A844-3DC65C72CEDA}" type="datetimeFigureOut">
              <a:rPr lang="en-IN" smtClean="0"/>
              <a:t>19-02-2022</a:t>
            </a:fld>
            <a:endParaRPr lang="en-IN"/>
          </a:p>
        </p:txBody>
      </p:sp>
      <p:sp>
        <p:nvSpPr>
          <p:cNvPr id="6" name="Footer Placeholder 5">
            <a:extLst>
              <a:ext uri="{FF2B5EF4-FFF2-40B4-BE49-F238E27FC236}">
                <a16:creationId xmlns:a16="http://schemas.microsoft.com/office/drawing/2014/main" id="{E0A54DFF-C435-4BCE-8A55-719DFB4D3F8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D63A3EC3-2D38-47E3-92C7-345093C49E28}"/>
              </a:ext>
            </a:extLst>
          </p:cNvPr>
          <p:cNvSpPr>
            <a:spLocks noGrp="1"/>
          </p:cNvSpPr>
          <p:nvPr>
            <p:ph type="sldNum" sz="quarter" idx="12"/>
          </p:nvPr>
        </p:nvSpPr>
        <p:spPr/>
        <p:txBody>
          <a:bodyPr/>
          <a:lstStyle/>
          <a:p>
            <a:fld id="{EB9C65CA-BE8F-4AF4-8A41-6C035C57EF86}" type="slidenum">
              <a:rPr lang="en-IN" smtClean="0"/>
              <a:t>‹#›</a:t>
            </a:fld>
            <a:endParaRPr lang="en-IN"/>
          </a:p>
        </p:txBody>
      </p:sp>
    </p:spTree>
    <p:extLst>
      <p:ext uri="{BB962C8B-B14F-4D97-AF65-F5344CB8AC3E}">
        <p14:creationId xmlns:p14="http://schemas.microsoft.com/office/powerpoint/2010/main" val="3732414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580AD8-F336-4E3D-B2D2-9E75E1BCFD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096320D-57F0-4714-BCB4-E4B10860A7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B8FA75A-7E8E-443E-B015-9429EDC230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415B1-7C43-48D3-A844-3DC65C72CEDA}" type="datetimeFigureOut">
              <a:rPr lang="en-IN" smtClean="0"/>
              <a:t>19-02-2022</a:t>
            </a:fld>
            <a:endParaRPr lang="en-IN"/>
          </a:p>
        </p:txBody>
      </p:sp>
      <p:sp>
        <p:nvSpPr>
          <p:cNvPr id="5" name="Footer Placeholder 4">
            <a:extLst>
              <a:ext uri="{FF2B5EF4-FFF2-40B4-BE49-F238E27FC236}">
                <a16:creationId xmlns:a16="http://schemas.microsoft.com/office/drawing/2014/main" id="{C0D90795-22A7-46CB-A970-7DEC945AB7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F92673A1-0282-48A1-9546-C5D580940F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9C65CA-BE8F-4AF4-8A41-6C035C57EF86}" type="slidenum">
              <a:rPr lang="en-IN" smtClean="0"/>
              <a:t>‹#›</a:t>
            </a:fld>
            <a:endParaRPr lang="en-IN"/>
          </a:p>
        </p:txBody>
      </p:sp>
    </p:spTree>
    <p:extLst>
      <p:ext uri="{BB962C8B-B14F-4D97-AF65-F5344CB8AC3E}">
        <p14:creationId xmlns:p14="http://schemas.microsoft.com/office/powerpoint/2010/main" val="2865014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customXml" Target="../ink/ink5.xml"/><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8.png"/><Relationship Id="rId17" Type="http://schemas.openxmlformats.org/officeDocument/2006/relationships/customXml" Target="../ink/ink7.xml"/><Relationship Id="rId2" Type="http://schemas.openxmlformats.org/officeDocument/2006/relationships/customXml" Target="../ink/ink1.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customXml" Target="../ink/ink4.xml"/><Relationship Id="rId5" Type="http://schemas.openxmlformats.org/officeDocument/2006/relationships/image" Target="../media/image3.png"/><Relationship Id="rId15" Type="http://schemas.openxmlformats.org/officeDocument/2006/relationships/customXml" Target="../ink/ink6.xml"/><Relationship Id="rId10" Type="http://schemas.openxmlformats.org/officeDocument/2006/relationships/image" Target="../media/image7.png"/><Relationship Id="rId4" Type="http://schemas.openxmlformats.org/officeDocument/2006/relationships/customXml" Target="../ink/ink2.xml"/><Relationship Id="rId9" Type="http://schemas.openxmlformats.org/officeDocument/2006/relationships/image" Target="../media/image6.pn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customXml" Target="../ink/ink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26CEAF-2DAD-DD48-8830-857B148752D9}"/>
              </a:ext>
            </a:extLst>
          </p:cNvPr>
          <p:cNvSpPr txBox="1"/>
          <p:nvPr/>
        </p:nvSpPr>
        <p:spPr>
          <a:xfrm>
            <a:off x="3410537" y="2142309"/>
            <a:ext cx="5337167" cy="2308324"/>
          </a:xfrm>
          <a:prstGeom prst="rect">
            <a:avLst/>
          </a:prstGeom>
          <a:noFill/>
        </p:spPr>
        <p:txBody>
          <a:bodyPr wrap="none" rtlCol="0">
            <a:spAutoFit/>
          </a:bodyPr>
          <a:lstStyle/>
          <a:p>
            <a:pPr algn="ctr"/>
            <a:r>
              <a:rPr lang="en-US" sz="4800" dirty="0"/>
              <a:t>Prof. Rajinder Kumar</a:t>
            </a:r>
          </a:p>
          <a:p>
            <a:pPr algn="ctr"/>
            <a:endParaRPr lang="en-US" sz="4800" dirty="0"/>
          </a:p>
          <a:p>
            <a:pPr algn="ctr"/>
            <a:r>
              <a:rPr lang="en-US" sz="4800" dirty="0"/>
              <a:t>1934 - 2022</a:t>
            </a:r>
          </a:p>
        </p:txBody>
      </p:sp>
    </p:spTree>
    <p:extLst>
      <p:ext uri="{BB962C8B-B14F-4D97-AF65-F5344CB8AC3E}">
        <p14:creationId xmlns:p14="http://schemas.microsoft.com/office/powerpoint/2010/main" val="1459296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53B162-7301-4AE8-83E0-8562F951B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587" y="608252"/>
            <a:ext cx="4422719" cy="58822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12771D9B-326C-45F0-B1BF-4CEA8144D0CA}"/>
              </a:ext>
            </a:extLst>
          </p:cNvPr>
          <p:cNvSpPr txBox="1"/>
          <p:nvPr/>
        </p:nvSpPr>
        <p:spPr>
          <a:xfrm>
            <a:off x="5995851" y="920072"/>
            <a:ext cx="5643155" cy="5605381"/>
          </a:xfrm>
          <a:prstGeom prst="rect">
            <a:avLst/>
          </a:prstGeom>
          <a:noFill/>
        </p:spPr>
        <p:txBody>
          <a:bodyPr wrap="square" rtlCol="0">
            <a:spAutoFit/>
          </a:bodyPr>
          <a:lstStyle/>
          <a:p>
            <a:pPr algn="ctr">
              <a:lnSpc>
                <a:spcPct val="200000"/>
              </a:lnSpc>
            </a:pPr>
            <a:r>
              <a:rPr lang="en-US" sz="3200" b="1" i="1" dirty="0">
                <a:latin typeface="Times New Roman" panose="02020603050405020304" pitchFamily="18" charset="0"/>
                <a:cs typeface="Times New Roman" panose="02020603050405020304" pitchFamily="18" charset="0"/>
              </a:rPr>
              <a:t>The Surprise Visits By His  </a:t>
            </a:r>
            <a:r>
              <a:rPr lang="en-US" sz="3200" b="1" i="1" dirty="0" err="1">
                <a:latin typeface="Times New Roman" panose="02020603050405020304" pitchFamily="18" charset="0"/>
                <a:cs typeface="Times New Roman" panose="02020603050405020304" pitchFamily="18" charset="0"/>
              </a:rPr>
              <a:t>fo</a:t>
            </a:r>
            <a:r>
              <a:rPr lang="en-US" sz="4400" b="1" i="1" dirty="0" err="1">
                <a:latin typeface="Times New Roman" panose="02020603050405020304" pitchFamily="18" charset="0"/>
                <a:cs typeface="Times New Roman" panose="02020603050405020304" pitchFamily="18" charset="0"/>
              </a:rPr>
              <a:t>s</a:t>
            </a:r>
            <a:r>
              <a:rPr lang="en-US" sz="4400" b="1" i="1" dirty="0">
                <a:latin typeface="Times New Roman" panose="02020603050405020304" pitchFamily="18" charset="0"/>
                <a:cs typeface="Times New Roman" panose="02020603050405020304" pitchFamily="18" charset="0"/>
              </a:rPr>
              <a:t> former students </a:t>
            </a:r>
            <a:r>
              <a:rPr lang="en-US" sz="3200" b="1" i="1" dirty="0">
                <a:latin typeface="Times New Roman" panose="02020603050405020304" pitchFamily="18" charset="0"/>
                <a:cs typeface="Times New Roman" panose="02020603050405020304" pitchFamily="18" charset="0"/>
              </a:rPr>
              <a:t> </a:t>
            </a:r>
          </a:p>
          <a:p>
            <a:pPr algn="ctr">
              <a:lnSpc>
                <a:spcPct val="200000"/>
              </a:lnSpc>
            </a:pPr>
            <a:r>
              <a:rPr lang="en-US" sz="3200" b="1" i="1" dirty="0">
                <a:latin typeface="Times New Roman" panose="02020603050405020304" pitchFamily="18" charset="0"/>
                <a:cs typeface="Times New Roman" panose="02020603050405020304" pitchFamily="18" charset="0"/>
              </a:rPr>
              <a:t>first alone, then with spouse, and then with children continued all along</a:t>
            </a:r>
          </a:p>
        </p:txBody>
      </p:sp>
    </p:spTree>
    <p:extLst>
      <p:ext uri="{BB962C8B-B14F-4D97-AF65-F5344CB8AC3E}">
        <p14:creationId xmlns:p14="http://schemas.microsoft.com/office/powerpoint/2010/main" val="2458374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5995988" y="1831601"/>
            <a:ext cx="5801006" cy="1815882"/>
          </a:xfrm>
          <a:prstGeom prst="rect">
            <a:avLst/>
          </a:prstGeom>
          <a:noFill/>
        </p:spPr>
        <p:txBody>
          <a:bodyPr wrap="square" lIns="91440" tIns="45720" rIns="91440" bIns="45720" rtlCol="0" anchor="t">
            <a:spAutoFit/>
          </a:bodyPr>
          <a:lstStyle/>
          <a:p>
            <a:pPr algn="ctr"/>
            <a:r>
              <a:rPr lang="en-US" sz="2800" dirty="0">
                <a:latin typeface="Times New Roman" panose="02020603050405020304" pitchFamily="18" charset="0"/>
                <a:cs typeface="Times New Roman" panose="02020603050405020304" pitchFamily="18" charset="0"/>
              </a:rPr>
              <a:t>With Prof. CNR Rao (Director) and </a:t>
            </a:r>
          </a:p>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Prof. A Sridharan (deputy Director)</a:t>
            </a:r>
          </a:p>
          <a:p>
            <a:pPr algn="ctr"/>
            <a:endParaRPr lang="en-US" sz="2800" dirty="0">
              <a:latin typeface="Times New Roman" panose="02020603050405020304" pitchFamily="18" charset="0"/>
              <a:ea typeface="+mn-lt"/>
              <a:cs typeface="Times New Roman" panose="02020603050405020304" pitchFamily="18" charset="0"/>
            </a:endParaRPr>
          </a:p>
        </p:txBody>
      </p:sp>
      <p:pic>
        <p:nvPicPr>
          <p:cNvPr id="3" name="Picture 2">
            <a:extLst>
              <a:ext uri="{FF2B5EF4-FFF2-40B4-BE49-F238E27FC236}">
                <a16:creationId xmlns:a16="http://schemas.microsoft.com/office/drawing/2014/main" id="{A6D79272-8F21-4E3B-AE2F-FD4AF0A5F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255" y="607638"/>
            <a:ext cx="4259807" cy="6145974"/>
          </a:xfrm>
          <a:prstGeom prst="rect">
            <a:avLst/>
          </a:prstGeom>
          <a:ln>
            <a:noFill/>
          </a:ln>
          <a:effectLst>
            <a:softEdge rad="112500"/>
          </a:effectLst>
        </p:spPr>
      </p:pic>
      <p:sp>
        <p:nvSpPr>
          <p:cNvPr id="5" name="TextBox 4">
            <a:extLst>
              <a:ext uri="{FF2B5EF4-FFF2-40B4-BE49-F238E27FC236}">
                <a16:creationId xmlns:a16="http://schemas.microsoft.com/office/drawing/2014/main" id="{90491D4E-419B-453E-83BA-5C00D3112E91}"/>
              </a:ext>
            </a:extLst>
          </p:cNvPr>
          <p:cNvSpPr txBox="1"/>
          <p:nvPr/>
        </p:nvSpPr>
        <p:spPr>
          <a:xfrm>
            <a:off x="1934890" y="104388"/>
            <a:ext cx="8322219" cy="477054"/>
          </a:xfrm>
          <a:prstGeom prst="rect">
            <a:avLst/>
          </a:prstGeom>
          <a:noFill/>
        </p:spPr>
        <p:txBody>
          <a:bodyPr wrap="square" rtlCol="0">
            <a:spAutoFit/>
          </a:bodyPr>
          <a:lstStyle/>
          <a:p>
            <a:pPr algn="ctr"/>
            <a:r>
              <a:rPr lang="en-US" sz="2500" b="1" i="1" u="sng" dirty="0">
                <a:latin typeface="Times New Roman" panose="02020603050405020304" pitchFamily="18" charset="0"/>
                <a:cs typeface="Times New Roman" panose="02020603050405020304" pitchFamily="18" charset="0"/>
              </a:rPr>
              <a:t>Inauguration of Indo-US Seminar on Chemical Engineering </a:t>
            </a:r>
          </a:p>
        </p:txBody>
      </p:sp>
    </p:spTree>
    <p:extLst>
      <p:ext uri="{BB962C8B-B14F-4D97-AF65-F5344CB8AC3E}">
        <p14:creationId xmlns:p14="http://schemas.microsoft.com/office/powerpoint/2010/main" val="4241667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8046720" y="1460127"/>
            <a:ext cx="4016973" cy="4031873"/>
          </a:xfrm>
          <a:prstGeom prst="rect">
            <a:avLst/>
          </a:prstGeom>
          <a:noFill/>
        </p:spPr>
        <p:txBody>
          <a:bodyPr wrap="square" lIns="91440" tIns="45720" rIns="91440" bIns="45720" rtlCol="0" anchor="t">
            <a:spAutoFit/>
          </a:bodyPr>
          <a:lstStyle/>
          <a:p>
            <a:pPr algn="just"/>
            <a:r>
              <a:rPr lang="en-US" sz="3200" dirty="0">
                <a:latin typeface="Times New Roman" panose="02020603050405020304" pitchFamily="18" charset="0"/>
                <a:cs typeface="Times New Roman" panose="02020603050405020304" pitchFamily="18" charset="0"/>
              </a:rPr>
              <a:t> … today inspire generations of students to work hard and gather courage to pose and tackle what appears to be impossible to achieve.</a:t>
            </a:r>
          </a:p>
          <a:p>
            <a:pPr algn="just"/>
            <a:endParaRPr lang="en-US"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50D373B-8CED-4FAF-B239-3BCF6D37561D}"/>
              </a:ext>
            </a:extLst>
          </p:cNvPr>
          <p:cNvPicPr>
            <a:picLocks noChangeAspect="1"/>
          </p:cNvPicPr>
          <p:nvPr/>
        </p:nvPicPr>
        <p:blipFill rotWithShape="1">
          <a:blip r:embed="rId2">
            <a:extLst>
              <a:ext uri="{28A0092B-C50C-407E-A947-70E740481C1C}">
                <a14:useLocalDpi xmlns:a14="http://schemas.microsoft.com/office/drawing/2010/main" val="0"/>
              </a:ext>
            </a:extLst>
          </a:blip>
          <a:srcRect l="12167" r="12633"/>
          <a:stretch/>
        </p:blipFill>
        <p:spPr>
          <a:xfrm>
            <a:off x="704851" y="914005"/>
            <a:ext cx="6310312" cy="57158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E101C1CB-8138-40E5-B195-68FF20382F68}"/>
              </a:ext>
            </a:extLst>
          </p:cNvPr>
          <p:cNvSpPr txBox="1"/>
          <p:nvPr/>
        </p:nvSpPr>
        <p:spPr>
          <a:xfrm>
            <a:off x="1934890" y="104388"/>
            <a:ext cx="9495110" cy="646331"/>
          </a:xfrm>
          <a:prstGeom prst="rect">
            <a:avLst/>
          </a:prstGeom>
          <a:noFill/>
        </p:spPr>
        <p:txBody>
          <a:bodyPr wrap="square" rtlCol="0">
            <a:spAutoFit/>
          </a:bodyPr>
          <a:lstStyle/>
          <a:p>
            <a:pPr algn="ctr"/>
            <a:r>
              <a:rPr lang="en-US" sz="3600" b="1" i="1" dirty="0">
                <a:latin typeface="Times New Roman" panose="02020603050405020304" pitchFamily="18" charset="0"/>
                <a:cs typeface="Times New Roman" panose="02020603050405020304" pitchFamily="18" charset="0"/>
              </a:rPr>
              <a:t>Two men who rose from humble beginnings … </a:t>
            </a:r>
            <a:endParaRPr lang="en-US" sz="3600" b="1" i="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8370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8827713" y="669551"/>
            <a:ext cx="3240742" cy="2031325"/>
          </a:xfrm>
          <a:prstGeom prst="rect">
            <a:avLst/>
          </a:prstGeom>
          <a:noFill/>
        </p:spPr>
        <p:txBody>
          <a:bodyPr wrap="square" lIns="91440" tIns="45720" rIns="91440" bIns="45720" rtlCol="0" anchor="t">
            <a:spAutoFit/>
          </a:bodyPr>
          <a:lstStyle/>
          <a:p>
            <a:endParaRPr lang="en-US" dirty="0"/>
          </a:p>
          <a:p>
            <a:endParaRPr lang="en-US" dirty="0"/>
          </a:p>
          <a:p>
            <a:endParaRPr lang="en-US" dirty="0"/>
          </a:p>
          <a:p>
            <a:endParaRPr lang="en-US" dirty="0"/>
          </a:p>
          <a:p>
            <a:endParaRPr lang="en-US" dirty="0"/>
          </a:p>
          <a:p>
            <a:endParaRPr lang="en-US" dirty="0"/>
          </a:p>
          <a:p>
            <a:endParaRPr lang="en-IN" dirty="0"/>
          </a:p>
        </p:txBody>
      </p:sp>
      <p:pic>
        <p:nvPicPr>
          <p:cNvPr id="3" name="Picture 2">
            <a:extLst>
              <a:ext uri="{FF2B5EF4-FFF2-40B4-BE49-F238E27FC236}">
                <a16:creationId xmlns:a16="http://schemas.microsoft.com/office/drawing/2014/main" id="{F6E1C5F5-6306-4DDA-9BE7-283B1AB7D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809" y="135647"/>
            <a:ext cx="7691579" cy="61314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232D091D-A08D-4AF3-B70B-E0B422DD421C}"/>
              </a:ext>
            </a:extLst>
          </p:cNvPr>
          <p:cNvSpPr txBox="1"/>
          <p:nvPr/>
        </p:nvSpPr>
        <p:spPr>
          <a:xfrm>
            <a:off x="1934890" y="6243640"/>
            <a:ext cx="8322219" cy="523220"/>
          </a:xfrm>
          <a:prstGeom prst="rect">
            <a:avLst/>
          </a:prstGeom>
          <a:noFill/>
        </p:spPr>
        <p:txBody>
          <a:bodyPr wrap="square" rtlCol="0">
            <a:spAutoFit/>
          </a:bodyPr>
          <a:lstStyle/>
          <a:p>
            <a:pPr algn="ctr"/>
            <a:r>
              <a:rPr lang="en-US" sz="2800" b="1" i="1" u="sng" dirty="0">
                <a:latin typeface="Times New Roman" panose="02020603050405020304" pitchFamily="18" charset="0"/>
                <a:cs typeface="Times New Roman" panose="02020603050405020304" pitchFamily="18" charset="0"/>
              </a:rPr>
              <a:t>Prof. Kumar and Colleagues in early 90's</a:t>
            </a:r>
          </a:p>
        </p:txBody>
      </p:sp>
    </p:spTree>
    <p:extLst>
      <p:ext uri="{BB962C8B-B14F-4D97-AF65-F5344CB8AC3E}">
        <p14:creationId xmlns:p14="http://schemas.microsoft.com/office/powerpoint/2010/main" val="2236217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256619-E900-4A6F-ADE3-0426D2E43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975" y="470263"/>
            <a:ext cx="8284049" cy="5415779"/>
          </a:xfrm>
          <a:prstGeom prst="rect">
            <a:avLst/>
          </a:prstGeom>
          <a:ln w="889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63BC99A8-3AA9-4B3E-B98D-7B721FD65ACA}"/>
              </a:ext>
            </a:extLst>
          </p:cNvPr>
          <p:cNvSpPr txBox="1"/>
          <p:nvPr/>
        </p:nvSpPr>
        <p:spPr>
          <a:xfrm>
            <a:off x="1398457" y="6190982"/>
            <a:ext cx="9490346" cy="523220"/>
          </a:xfrm>
          <a:prstGeom prst="rect">
            <a:avLst/>
          </a:prstGeom>
          <a:noFill/>
        </p:spPr>
        <p:txBody>
          <a:bodyPr wrap="square" rtlCol="0">
            <a:spAutoFit/>
          </a:bodyPr>
          <a:lstStyle/>
          <a:p>
            <a:pPr algn="ctr"/>
            <a:r>
              <a:rPr lang="en-US" sz="2800" b="1" i="1" u="sng" dirty="0">
                <a:latin typeface="Times New Roman" panose="02020603050405020304" pitchFamily="18" charset="0"/>
                <a:cs typeface="Times New Roman" panose="02020603050405020304" pitchFamily="18" charset="0"/>
              </a:rPr>
              <a:t>Three Padma awardees and very young Prof. Jayant </a:t>
            </a:r>
            <a:r>
              <a:rPr lang="en-US" sz="2800" b="1" i="1" u="sng" dirty="0" err="1">
                <a:latin typeface="Times New Roman" panose="02020603050405020304" pitchFamily="18" charset="0"/>
                <a:cs typeface="Times New Roman" panose="02020603050405020304" pitchFamily="18" charset="0"/>
              </a:rPr>
              <a:t>Modak</a:t>
            </a:r>
            <a:endParaRPr lang="en-US" sz="2800" b="1" i="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4770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8296275" y="1150563"/>
            <a:ext cx="3648355" cy="4893647"/>
          </a:xfrm>
          <a:prstGeom prst="rect">
            <a:avLst/>
          </a:prstGeom>
          <a:noFill/>
        </p:spPr>
        <p:txBody>
          <a:bodyPr wrap="square" lIns="91440" tIns="45720" rIns="91440" bIns="45720" rtlCol="0" anchor="t">
            <a:spAutoFit/>
          </a:bodyPr>
          <a:lstStyle/>
          <a:p>
            <a:pPr algn="just"/>
            <a:r>
              <a:rPr lang="en-US" sz="2400" dirty="0">
                <a:latin typeface="Times New Roman" panose="02020603050405020304" pitchFamily="18" charset="0"/>
                <a:cs typeface="Times New Roman" panose="02020603050405020304" pitchFamily="18" charset="0"/>
              </a:rPr>
              <a:t>These lectures, always delivered to a hall filled with audience, demanded enormous effort to prepare and deliver, but Prof. Kumar always set a new benchmark for preparation and delivery.  </a:t>
            </a:r>
          </a:p>
          <a:p>
            <a:pPr algn="ct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Not a word he would say would be unplanned and yet these lectures appeared to be spontaneous speeches.</a:t>
            </a:r>
            <a:endParaRPr lang="en-IN"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A3BB9BA-D92B-474C-875F-8F9312977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08" y="919787"/>
            <a:ext cx="8008788" cy="5476250"/>
          </a:xfrm>
          <a:prstGeom prst="rect">
            <a:avLst/>
          </a:prstGeom>
          <a:ln>
            <a:noFill/>
          </a:ln>
          <a:effectLst>
            <a:softEdge rad="112500"/>
          </a:effectLst>
        </p:spPr>
      </p:pic>
      <p:sp>
        <p:nvSpPr>
          <p:cNvPr id="5" name="TextBox 4">
            <a:extLst>
              <a:ext uri="{FF2B5EF4-FFF2-40B4-BE49-F238E27FC236}">
                <a16:creationId xmlns:a16="http://schemas.microsoft.com/office/drawing/2014/main" id="{14B4BE20-297D-4D67-AB70-057355B6E5B1}"/>
              </a:ext>
            </a:extLst>
          </p:cNvPr>
          <p:cNvSpPr txBox="1"/>
          <p:nvPr/>
        </p:nvSpPr>
        <p:spPr>
          <a:xfrm>
            <a:off x="1098419" y="126959"/>
            <a:ext cx="9490346" cy="646331"/>
          </a:xfrm>
          <a:prstGeom prst="rect">
            <a:avLst/>
          </a:prstGeom>
          <a:noFill/>
        </p:spPr>
        <p:txBody>
          <a:bodyPr wrap="square" rtlCol="0">
            <a:spAutoFit/>
          </a:bodyPr>
          <a:lstStyle/>
          <a:p>
            <a:pPr algn="ctr"/>
            <a:r>
              <a:rPr lang="en-US" sz="3600" b="1" i="1" u="sng" dirty="0">
                <a:latin typeface="Times New Roman" panose="02020603050405020304" pitchFamily="18" charset="0"/>
                <a:cs typeface="Times New Roman" panose="02020603050405020304" pitchFamily="18" charset="0"/>
              </a:rPr>
              <a:t>Not A Word </a:t>
            </a:r>
            <a:r>
              <a:rPr lang="en-US" sz="3600" b="1" i="1" u="sng" dirty="0">
                <a:solidFill>
                  <a:srgbClr val="FF0000"/>
                </a:solidFill>
                <a:latin typeface="Times New Roman" panose="02020603050405020304" pitchFamily="18" charset="0"/>
                <a:cs typeface="Times New Roman" panose="02020603050405020304" pitchFamily="18" charset="0"/>
              </a:rPr>
              <a:t>Unplanned</a:t>
            </a:r>
            <a:r>
              <a:rPr lang="en-US" sz="3600" b="1" i="1" u="sng" dirty="0">
                <a:latin typeface="Times New Roman" panose="02020603050405020304" pitchFamily="18" charset="0"/>
                <a:cs typeface="Times New Roman" panose="02020603050405020304" pitchFamily="18" charset="0"/>
              </a:rPr>
              <a:t>, Yet Spontaneous!</a:t>
            </a:r>
          </a:p>
        </p:txBody>
      </p:sp>
    </p:spTree>
    <p:extLst>
      <p:ext uri="{BB962C8B-B14F-4D97-AF65-F5344CB8AC3E}">
        <p14:creationId xmlns:p14="http://schemas.microsoft.com/office/powerpoint/2010/main" val="4024221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699DFA-FAE5-48CA-8F06-49E5CC439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530" y="624027"/>
            <a:ext cx="8171328" cy="56099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95B11C9D-6450-4A03-9979-1006930C6A08}"/>
              </a:ext>
            </a:extLst>
          </p:cNvPr>
          <p:cNvSpPr txBox="1"/>
          <p:nvPr/>
        </p:nvSpPr>
        <p:spPr>
          <a:xfrm>
            <a:off x="8129588" y="1509834"/>
            <a:ext cx="4110038" cy="3477875"/>
          </a:xfrm>
          <a:prstGeom prst="rect">
            <a:avLst/>
          </a:prstGeom>
          <a:noFill/>
        </p:spPr>
        <p:txBody>
          <a:bodyPr wrap="square" rtlCol="0">
            <a:spAutoFit/>
          </a:bodyPr>
          <a:lstStyle/>
          <a:p>
            <a:pPr algn="ctr"/>
            <a:r>
              <a:rPr lang="en-US" sz="4400" b="1" i="1" u="sng" dirty="0">
                <a:latin typeface="Times New Roman" panose="02020603050405020304" pitchFamily="18" charset="0"/>
                <a:cs typeface="Times New Roman" panose="02020603050405020304" pitchFamily="18" charset="0"/>
              </a:rPr>
              <a:t>An </a:t>
            </a:r>
          </a:p>
          <a:p>
            <a:pPr algn="ctr"/>
            <a:endParaRPr lang="en-US" sz="4400" b="1" i="1" u="sng" dirty="0">
              <a:latin typeface="Times New Roman" panose="02020603050405020304" pitchFamily="18" charset="0"/>
              <a:cs typeface="Times New Roman" panose="02020603050405020304" pitchFamily="18" charset="0"/>
            </a:endParaRPr>
          </a:p>
          <a:p>
            <a:pPr algn="ctr"/>
            <a:r>
              <a:rPr lang="en-US" sz="4400" b="1" i="1" u="sng" dirty="0">
                <a:latin typeface="Times New Roman" panose="02020603050405020304" pitchFamily="18" charset="0"/>
                <a:cs typeface="Times New Roman" panose="02020603050405020304" pitchFamily="18" charset="0"/>
              </a:rPr>
              <a:t>Unmatched</a:t>
            </a:r>
          </a:p>
          <a:p>
            <a:pPr algn="ctr"/>
            <a:endParaRPr lang="en-US" sz="4400" b="1" i="1" u="sng" dirty="0">
              <a:latin typeface="Times New Roman" panose="02020603050405020304" pitchFamily="18" charset="0"/>
              <a:cs typeface="Times New Roman" panose="02020603050405020304" pitchFamily="18" charset="0"/>
            </a:endParaRPr>
          </a:p>
          <a:p>
            <a:pPr algn="ctr"/>
            <a:r>
              <a:rPr lang="en-US" sz="4400" b="1" i="1" u="sng" dirty="0">
                <a:latin typeface="Times New Roman" panose="02020603050405020304" pitchFamily="18" charset="0"/>
                <a:cs typeface="Times New Roman" panose="02020603050405020304" pitchFamily="18" charset="0"/>
              </a:rPr>
              <a:t>Orator</a:t>
            </a:r>
          </a:p>
        </p:txBody>
      </p:sp>
    </p:spTree>
    <p:extLst>
      <p:ext uri="{BB962C8B-B14F-4D97-AF65-F5344CB8AC3E}">
        <p14:creationId xmlns:p14="http://schemas.microsoft.com/office/powerpoint/2010/main" val="3339414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5643563" y="2141163"/>
            <a:ext cx="6466915" cy="2015936"/>
          </a:xfrm>
          <a:prstGeom prst="rect">
            <a:avLst/>
          </a:prstGeom>
          <a:noFill/>
        </p:spPr>
        <p:txBody>
          <a:bodyPr wrap="square" lIns="91440" tIns="45720" rIns="91440" bIns="45720" rtlCol="0" anchor="t">
            <a:spAutoFit/>
          </a:bodyPr>
          <a:lstStyle/>
          <a:p>
            <a:pPr algn="ctr"/>
            <a:r>
              <a:rPr lang="en-US" sz="2500" dirty="0">
                <a:latin typeface="Times New Roman" panose="02020603050405020304" pitchFamily="18" charset="0"/>
                <a:cs typeface="Times New Roman" panose="02020603050405020304" pitchFamily="18" charset="0"/>
              </a:rPr>
              <a:t>Prof. Kumar was always sought after by a number of organizations, including CSIR, CHT.  </a:t>
            </a:r>
          </a:p>
          <a:p>
            <a:pPr algn="ctr"/>
            <a:r>
              <a:rPr lang="en-US" sz="2500" dirty="0">
                <a:latin typeface="Times New Roman" panose="02020603050405020304" pitchFamily="18" charset="0"/>
                <a:cs typeface="Times New Roman" panose="02020603050405020304" pitchFamily="18" charset="0"/>
              </a:rPr>
              <a:t>This picture which shows him as busy as one can be, is taken after he was well past his honorary professor phase at the Institute.</a:t>
            </a:r>
            <a:endParaRPr lang="en-IN" sz="25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85DE004-00AD-43BE-ABFE-BD5073195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239" y="457201"/>
            <a:ext cx="4664448" cy="61881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F228B3DB-DE18-4856-9C9F-3DCFDC687257}"/>
              </a:ext>
            </a:extLst>
          </p:cNvPr>
          <p:cNvSpPr txBox="1"/>
          <p:nvPr/>
        </p:nvSpPr>
        <p:spPr>
          <a:xfrm>
            <a:off x="5643563" y="493672"/>
            <a:ext cx="6150391" cy="523220"/>
          </a:xfrm>
          <a:prstGeom prst="rect">
            <a:avLst/>
          </a:prstGeom>
          <a:noFill/>
        </p:spPr>
        <p:txBody>
          <a:bodyPr wrap="square" rtlCol="0">
            <a:spAutoFit/>
          </a:bodyPr>
          <a:lstStyle/>
          <a:p>
            <a:pPr algn="ctr"/>
            <a:r>
              <a:rPr lang="en-US" sz="2800" b="1" i="1" u="sng" dirty="0">
                <a:latin typeface="Times New Roman" panose="02020603050405020304" pitchFamily="18" charset="0"/>
                <a:cs typeface="Times New Roman" panose="02020603050405020304" pitchFamily="18" charset="0"/>
              </a:rPr>
              <a:t>The Occupied Desk</a:t>
            </a:r>
          </a:p>
        </p:txBody>
      </p:sp>
    </p:spTree>
    <p:extLst>
      <p:ext uri="{BB962C8B-B14F-4D97-AF65-F5344CB8AC3E}">
        <p14:creationId xmlns:p14="http://schemas.microsoft.com/office/powerpoint/2010/main" val="3116134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7991475" y="1382286"/>
            <a:ext cx="4100513" cy="4093428"/>
          </a:xfrm>
          <a:prstGeom prst="rect">
            <a:avLst/>
          </a:prstGeom>
          <a:noFill/>
        </p:spPr>
        <p:txBody>
          <a:bodyPr wrap="square" lIns="91440" tIns="45720" rIns="91440" bIns="45720" rtlCol="0" anchor="t">
            <a:spAutoFit/>
          </a:bodyPr>
          <a:lstStyle/>
          <a:p>
            <a:pPr algn="just"/>
            <a:r>
              <a:rPr lang="en-US" sz="2600" dirty="0">
                <a:latin typeface="Times New Roman" panose="02020603050405020304" pitchFamily="18" charset="0"/>
                <a:cs typeface="Times New Roman" panose="02020603050405020304" pitchFamily="18" charset="0"/>
              </a:rPr>
              <a:t>In a felicitation function on the occasion of his formal retirement along another colleague (Prof. M. S. Murthy) </a:t>
            </a:r>
          </a:p>
          <a:p>
            <a:pPr algn="ctr"/>
            <a:endParaRPr lang="en-US" sz="2600" dirty="0">
              <a:latin typeface="Times New Roman" panose="02020603050405020304" pitchFamily="18" charset="0"/>
              <a:cs typeface="Times New Roman" panose="02020603050405020304" pitchFamily="18" charset="0"/>
            </a:endParaRPr>
          </a:p>
          <a:p>
            <a:pPr algn="just"/>
            <a:r>
              <a:rPr lang="en-US" sz="2600" dirty="0">
                <a:latin typeface="Times New Roman" panose="02020603050405020304" pitchFamily="18" charset="0"/>
                <a:cs typeface="Times New Roman" panose="02020603050405020304" pitchFamily="18" charset="0"/>
              </a:rPr>
              <a:t>Prof. Kumar continued as an Honorary professor of the institute, and a Honorary Professor at JNCASR. </a:t>
            </a:r>
            <a:endParaRPr lang="en-IN" sz="26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038605-EC5F-407F-946E-21DFECE70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94" y="742730"/>
            <a:ext cx="7607088" cy="54466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BB7E8C4D-601F-43B7-B6FA-00268EA12CB4}"/>
              </a:ext>
            </a:extLst>
          </p:cNvPr>
          <p:cNvSpPr txBox="1"/>
          <p:nvPr/>
        </p:nvSpPr>
        <p:spPr>
          <a:xfrm>
            <a:off x="1531806" y="117756"/>
            <a:ext cx="5630994" cy="1077218"/>
          </a:xfrm>
          <a:prstGeom prst="rect">
            <a:avLst/>
          </a:prstGeom>
          <a:noFill/>
        </p:spPr>
        <p:txBody>
          <a:bodyPr wrap="square" rtlCol="0">
            <a:spAutoFit/>
          </a:bodyPr>
          <a:lstStyle/>
          <a:p>
            <a:pPr algn="ctr"/>
            <a:r>
              <a:rPr lang="en-US" sz="3200" b="1" i="1" u="sng" dirty="0">
                <a:latin typeface="Times New Roman" panose="02020603050405020304" pitchFamily="18" charset="0"/>
                <a:cs typeface="Times New Roman" panose="02020603050405020304" pitchFamily="18" charset="0"/>
              </a:rPr>
              <a:t>Retirement Felicitation Function</a:t>
            </a:r>
          </a:p>
        </p:txBody>
      </p:sp>
    </p:spTree>
    <p:extLst>
      <p:ext uri="{BB962C8B-B14F-4D97-AF65-F5344CB8AC3E}">
        <p14:creationId xmlns:p14="http://schemas.microsoft.com/office/powerpoint/2010/main" val="2275554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3E8063-BE44-4B34-8F28-7F5A9D5F7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25" y="224209"/>
            <a:ext cx="8877535" cy="6409582"/>
          </a:xfrm>
          <a:prstGeom prst="rect">
            <a:avLst/>
          </a:prstGeom>
        </p:spPr>
      </p:pic>
      <p:sp>
        <p:nvSpPr>
          <p:cNvPr id="5" name="TextBox 4">
            <a:extLst>
              <a:ext uri="{FF2B5EF4-FFF2-40B4-BE49-F238E27FC236}">
                <a16:creationId xmlns:a16="http://schemas.microsoft.com/office/drawing/2014/main" id="{7CF8E4FA-348C-47EC-9B8E-CCADD4D9B290}"/>
              </a:ext>
            </a:extLst>
          </p:cNvPr>
          <p:cNvSpPr txBox="1"/>
          <p:nvPr/>
        </p:nvSpPr>
        <p:spPr>
          <a:xfrm>
            <a:off x="9450991" y="1212180"/>
            <a:ext cx="2573384" cy="3970318"/>
          </a:xfrm>
          <a:prstGeom prst="rect">
            <a:avLst/>
          </a:prstGeom>
          <a:noFill/>
        </p:spPr>
        <p:txBody>
          <a:bodyPr wrap="square" rtlCol="0">
            <a:spAutoFit/>
          </a:bodyPr>
          <a:lstStyle/>
          <a:p>
            <a:pPr algn="ctr"/>
            <a:r>
              <a:rPr lang="en-US" sz="3600" b="1" i="1" dirty="0">
                <a:latin typeface="Times New Roman" panose="02020603050405020304" pitchFamily="18" charset="0"/>
                <a:cs typeface="Times New Roman" panose="02020603050405020304" pitchFamily="18" charset="0"/>
              </a:rPr>
              <a:t>Their respect and admiration for each other will become folklore</a:t>
            </a:r>
          </a:p>
        </p:txBody>
      </p:sp>
    </p:spTree>
    <p:extLst>
      <p:ext uri="{BB962C8B-B14F-4D97-AF65-F5344CB8AC3E}">
        <p14:creationId xmlns:p14="http://schemas.microsoft.com/office/powerpoint/2010/main" val="2141362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5657850" y="2341189"/>
            <a:ext cx="6243918" cy="1200329"/>
          </a:xfrm>
          <a:prstGeom prst="rect">
            <a:avLst/>
          </a:prstGeom>
          <a:noFill/>
        </p:spPr>
        <p:txBody>
          <a:bodyPr wrap="square" lIns="91440" tIns="45720" rIns="91440" bIns="45720" rtlCol="0" anchor="t">
            <a:spAutoFit/>
          </a:bodyPr>
          <a:lstStyle/>
          <a:p>
            <a:pPr algn="ctr"/>
            <a:r>
              <a:rPr lang="en-US" sz="3600" dirty="0">
                <a:latin typeface="Times New Roman" panose="02020603050405020304" pitchFamily="18" charset="0"/>
                <a:cs typeface="Times New Roman" panose="02020603050405020304" pitchFamily="18" charset="0"/>
              </a:rPr>
              <a:t>The earliest photo with us, perhaps late 1950's at IISc.</a:t>
            </a:r>
            <a:endParaRPr lang="en-IN" sz="36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C43B1B4-B3E9-45C4-84DE-7F5EE3868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13" y="362236"/>
            <a:ext cx="4386822" cy="60890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88791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7684549" y="1140874"/>
            <a:ext cx="4212176" cy="1292662"/>
          </a:xfrm>
          <a:prstGeom prst="rect">
            <a:avLst/>
          </a:prstGeom>
          <a:noFill/>
        </p:spPr>
        <p:txBody>
          <a:bodyPr wrap="square" lIns="91440" tIns="45720" rIns="91440" bIns="45720" rtlCol="0" anchor="t">
            <a:spAutoFit/>
          </a:bodyPr>
          <a:lstStyle/>
          <a:p>
            <a:pPr algn="ctr"/>
            <a:r>
              <a:rPr lang="en-US" sz="2600" dirty="0">
                <a:latin typeface="Times New Roman" panose="02020603050405020304" pitchFamily="18" charset="0"/>
                <a:cs typeface="Times New Roman" panose="02020603050405020304" pitchFamily="18" charset="0"/>
              </a:rPr>
              <a:t>His affiliation with SONA group of institutions goes back more than five decades.</a:t>
            </a:r>
          </a:p>
        </p:txBody>
      </p:sp>
      <p:pic>
        <p:nvPicPr>
          <p:cNvPr id="3" name="Picture 2">
            <a:extLst>
              <a:ext uri="{FF2B5EF4-FFF2-40B4-BE49-F238E27FC236}">
                <a16:creationId xmlns:a16="http://schemas.microsoft.com/office/drawing/2014/main" id="{6278975E-1E31-460E-B2E1-EBAA54EDA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62" y="1354070"/>
            <a:ext cx="6925234" cy="45895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ACE66ACF-2A7D-4082-B700-3916EA93BF02}"/>
              </a:ext>
            </a:extLst>
          </p:cNvPr>
          <p:cNvSpPr txBox="1"/>
          <p:nvPr/>
        </p:nvSpPr>
        <p:spPr>
          <a:xfrm>
            <a:off x="-292232" y="236819"/>
            <a:ext cx="9169532" cy="523220"/>
          </a:xfrm>
          <a:prstGeom prst="rect">
            <a:avLst/>
          </a:prstGeom>
          <a:noFill/>
        </p:spPr>
        <p:txBody>
          <a:bodyPr wrap="square" rtlCol="0">
            <a:spAutoFit/>
          </a:bodyPr>
          <a:lstStyle/>
          <a:p>
            <a:pPr algn="ctr"/>
            <a:r>
              <a:rPr lang="en-US" sz="2800" b="1" i="1" u="sng" dirty="0">
                <a:latin typeface="Times New Roman" panose="02020603050405020304" pitchFamily="18" charset="0"/>
                <a:cs typeface="Times New Roman" panose="02020603050405020304" pitchFamily="18" charset="0"/>
              </a:rPr>
              <a:t>Graduation Day at SONA College of Technology</a:t>
            </a:r>
          </a:p>
        </p:txBody>
      </p:sp>
      <p:sp>
        <p:nvSpPr>
          <p:cNvPr id="6" name="TextBox 5">
            <a:extLst>
              <a:ext uri="{FF2B5EF4-FFF2-40B4-BE49-F238E27FC236}">
                <a16:creationId xmlns:a16="http://schemas.microsoft.com/office/drawing/2014/main" id="{7233B6C6-E741-4217-B36B-CD5DFCB0ADB9}"/>
              </a:ext>
            </a:extLst>
          </p:cNvPr>
          <p:cNvSpPr txBox="1"/>
          <p:nvPr/>
        </p:nvSpPr>
        <p:spPr>
          <a:xfrm>
            <a:off x="7461775" y="2814371"/>
            <a:ext cx="4657724" cy="3693319"/>
          </a:xfrm>
          <a:prstGeom prst="rect">
            <a:avLst/>
          </a:prstGeom>
          <a:noFill/>
        </p:spPr>
        <p:txBody>
          <a:bodyPr wrap="square" lIns="91440" tIns="45720" rIns="91440" bIns="45720" rtlCol="0" anchor="t">
            <a:spAutoFit/>
          </a:bodyPr>
          <a:lstStyle/>
          <a:p>
            <a:pPr algn="ctr"/>
            <a:r>
              <a:rPr lang="en-US" sz="2600" dirty="0">
                <a:latin typeface="Times New Roman" panose="02020603050405020304" pitchFamily="18" charset="0"/>
                <a:cs typeface="Times New Roman" panose="02020603050405020304" pitchFamily="18" charset="0"/>
              </a:rPr>
              <a:t>“…He used to give many innovative and thought provoking ideas and throw open many workable scientific problems….. Our group of institutions owes a lot to Prof. Kumar…”</a:t>
            </a:r>
          </a:p>
          <a:p>
            <a:pPr algn="ctr"/>
            <a:endParaRPr lang="en-US" sz="2600" dirty="0">
              <a:latin typeface="Times New Roman" panose="02020603050405020304" pitchFamily="18" charset="0"/>
              <a:cs typeface="Times New Roman" panose="02020603050405020304" pitchFamily="18" charset="0"/>
            </a:endParaRPr>
          </a:p>
          <a:p>
            <a:pPr algn="ctr"/>
            <a:r>
              <a:rPr lang="en-US" sz="2600" dirty="0">
                <a:latin typeface="Times New Roman" panose="02020603050405020304" pitchFamily="18" charset="0"/>
                <a:cs typeface="Times New Roman" panose="02020603050405020304" pitchFamily="18" charset="0"/>
              </a:rPr>
              <a:t>- Dr. S.R.R. </a:t>
            </a:r>
            <a:r>
              <a:rPr lang="en-US" sz="2600" dirty="0" err="1">
                <a:latin typeface="Times New Roman" panose="02020603050405020304" pitchFamily="18" charset="0"/>
                <a:cs typeface="Times New Roman" panose="02020603050405020304" pitchFamily="18" charset="0"/>
              </a:rPr>
              <a:t>Senthilkumar</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0300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289BAA-3031-4877-9577-342A0664FDA0}"/>
              </a:ext>
            </a:extLst>
          </p:cNvPr>
          <p:cNvSpPr txBox="1"/>
          <p:nvPr/>
        </p:nvSpPr>
        <p:spPr>
          <a:xfrm>
            <a:off x="0" y="84418"/>
            <a:ext cx="10724606" cy="830997"/>
          </a:xfrm>
          <a:prstGeom prst="rect">
            <a:avLst/>
          </a:prstGeom>
          <a:noFill/>
        </p:spPr>
        <p:txBody>
          <a:bodyPr wrap="square" rtlCol="0">
            <a:spAutoFit/>
          </a:bodyPr>
          <a:lstStyle/>
          <a:p>
            <a:pPr algn="ctr"/>
            <a:r>
              <a:rPr lang="en-US" sz="4800" b="1" i="1" dirty="0">
                <a:latin typeface="Times New Roman" panose="02020603050405020304" pitchFamily="18" charset="0"/>
                <a:cs typeface="Times New Roman" panose="02020603050405020304" pitchFamily="18" charset="0"/>
              </a:rPr>
              <a:t>Rapt  attention,  wherever  he spoke</a:t>
            </a:r>
          </a:p>
        </p:txBody>
      </p:sp>
      <p:pic>
        <p:nvPicPr>
          <p:cNvPr id="3" name="Picture 6">
            <a:extLst>
              <a:ext uri="{FF2B5EF4-FFF2-40B4-BE49-F238E27FC236}">
                <a16:creationId xmlns:a16="http://schemas.microsoft.com/office/drawing/2014/main" id="{1798473E-2771-4817-9214-15ADBDA5A258}"/>
              </a:ext>
            </a:extLst>
          </p:cNvPr>
          <p:cNvPicPr>
            <a:picLocks noChangeAspect="1"/>
          </p:cNvPicPr>
          <p:nvPr/>
        </p:nvPicPr>
        <p:blipFill>
          <a:blip r:embed="rId2"/>
          <a:stretch>
            <a:fillRect/>
          </a:stretch>
        </p:blipFill>
        <p:spPr>
          <a:xfrm>
            <a:off x="78927" y="1227908"/>
            <a:ext cx="12034145" cy="5127662"/>
          </a:xfrm>
          <a:prstGeom prst="rect">
            <a:avLst/>
          </a:prstGeom>
        </p:spPr>
      </p:pic>
    </p:spTree>
    <p:extLst>
      <p:ext uri="{BB962C8B-B14F-4D97-AF65-F5344CB8AC3E}">
        <p14:creationId xmlns:p14="http://schemas.microsoft.com/office/powerpoint/2010/main" val="833107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690563" y="5934670"/>
            <a:ext cx="11082338" cy="830997"/>
          </a:xfrm>
          <a:prstGeom prst="rect">
            <a:avLst/>
          </a:prstGeom>
          <a:noFill/>
        </p:spPr>
        <p:txBody>
          <a:bodyPr wrap="square" lIns="91440" tIns="45720" rIns="91440" bIns="45720" rtlCol="0" anchor="t">
            <a:spAutoFit/>
          </a:bodyPr>
          <a:lstStyle/>
          <a:p>
            <a:pPr algn="ctr"/>
            <a:r>
              <a:rPr lang="en-US" sz="2400" dirty="0">
                <a:latin typeface="Times New Roman" panose="02020603050405020304" pitchFamily="18" charset="0"/>
                <a:cs typeface="Times New Roman" panose="02020603050405020304" pitchFamily="18" charset="0"/>
              </a:rPr>
              <a:t>Son Arun, daughter-in-law Savita, granddaughter, mother-in-law, and </a:t>
            </a:r>
            <a:r>
              <a:rPr lang="en-US" sz="2400" dirty="0" err="1">
                <a:latin typeface="Times New Roman" panose="02020603050405020304" pitchFamily="18" charset="0"/>
                <a:cs typeface="Times New Roman" panose="02020603050405020304" pitchFamily="18" charset="0"/>
              </a:rPr>
              <a:t>Mrs</a:t>
            </a:r>
            <a:r>
              <a:rPr lang="en-US" sz="2400" dirty="0">
                <a:latin typeface="Times New Roman" panose="02020603050405020304" pitchFamily="18" charset="0"/>
                <a:cs typeface="Times New Roman" panose="02020603050405020304" pitchFamily="18" charset="0"/>
              </a:rPr>
              <a:t> Kumar</a:t>
            </a:r>
          </a:p>
          <a:p>
            <a:pPr algn="ctr"/>
            <a:r>
              <a:rPr lang="en-US" sz="2400" dirty="0">
                <a:latin typeface="Times New Roman" panose="02020603050405020304" pitchFamily="18" charset="0"/>
                <a:cs typeface="Times New Roman" panose="02020603050405020304" pitchFamily="18" charset="0"/>
              </a:rPr>
              <a:t>Brother-in-law and Gandhi ji</a:t>
            </a:r>
            <a:endParaRPr lang="en-IN"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AC578A1-1F02-4719-99D0-950C76299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979" y="821389"/>
            <a:ext cx="9271505" cy="5215221"/>
          </a:xfrm>
          <a:prstGeom prst="rect">
            <a:avLst/>
          </a:prstGeom>
          <a:ln>
            <a:noFill/>
          </a:ln>
          <a:effectLst>
            <a:softEdge rad="112500"/>
          </a:effectLst>
        </p:spPr>
      </p:pic>
      <p:sp>
        <p:nvSpPr>
          <p:cNvPr id="5" name="TextBox 4">
            <a:extLst>
              <a:ext uri="{FF2B5EF4-FFF2-40B4-BE49-F238E27FC236}">
                <a16:creationId xmlns:a16="http://schemas.microsoft.com/office/drawing/2014/main" id="{26ACCD25-D22E-4C1B-A120-B90DF5556F9B}"/>
              </a:ext>
            </a:extLst>
          </p:cNvPr>
          <p:cNvSpPr txBox="1"/>
          <p:nvPr/>
        </p:nvSpPr>
        <p:spPr>
          <a:xfrm>
            <a:off x="1607885" y="46318"/>
            <a:ext cx="8628568" cy="646331"/>
          </a:xfrm>
          <a:prstGeom prst="rect">
            <a:avLst/>
          </a:prstGeom>
          <a:noFill/>
        </p:spPr>
        <p:txBody>
          <a:bodyPr wrap="square" rtlCol="0">
            <a:spAutoFit/>
          </a:bodyPr>
          <a:lstStyle/>
          <a:p>
            <a:pPr algn="ctr"/>
            <a:r>
              <a:rPr lang="en-US" sz="3600" b="1" i="1" u="sng" dirty="0">
                <a:latin typeface="Times New Roman" panose="02020603050405020304" pitchFamily="18" charset="0"/>
                <a:cs typeface="Times New Roman" panose="02020603050405020304" pitchFamily="18" charset="0"/>
              </a:rPr>
              <a:t>The Family</a:t>
            </a:r>
          </a:p>
        </p:txBody>
      </p:sp>
    </p:spTree>
    <p:extLst>
      <p:ext uri="{BB962C8B-B14F-4D97-AF65-F5344CB8AC3E}">
        <p14:creationId xmlns:p14="http://schemas.microsoft.com/office/powerpoint/2010/main" val="3278516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B4D5CD-D649-4077-A47D-E134C2D73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724" y="156463"/>
            <a:ext cx="4089025" cy="30704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A06C28FD-915C-4721-A4DA-485E04F467FC}"/>
              </a:ext>
            </a:extLst>
          </p:cNvPr>
          <p:cNvSpPr txBox="1"/>
          <p:nvPr/>
        </p:nvSpPr>
        <p:spPr>
          <a:xfrm>
            <a:off x="4433887" y="2793073"/>
            <a:ext cx="3405681" cy="1569660"/>
          </a:xfrm>
          <a:prstGeom prst="rect">
            <a:avLst/>
          </a:prstGeom>
          <a:noFill/>
        </p:spPr>
        <p:txBody>
          <a:bodyPr wrap="square" rtlCol="0">
            <a:spAutoFit/>
          </a:bodyPr>
          <a:lstStyle/>
          <a:p>
            <a:pPr algn="ctr"/>
            <a:r>
              <a:rPr lang="en-US" sz="3200" b="1" i="1" u="sng" dirty="0">
                <a:latin typeface="Times New Roman" panose="02020603050405020304" pitchFamily="18" charset="0"/>
                <a:cs typeface="Times New Roman" panose="02020603050405020304" pitchFamily="18" charset="0"/>
              </a:rPr>
              <a:t>Fond </a:t>
            </a:r>
          </a:p>
          <a:p>
            <a:pPr algn="ctr"/>
            <a:r>
              <a:rPr lang="en-US" sz="3200" b="1" i="1" u="sng" dirty="0">
                <a:latin typeface="Times New Roman" panose="02020603050405020304" pitchFamily="18" charset="0"/>
                <a:cs typeface="Times New Roman" panose="02020603050405020304" pitchFamily="18" charset="0"/>
              </a:rPr>
              <a:t>Memories</a:t>
            </a:r>
          </a:p>
          <a:p>
            <a:pPr algn="ctr"/>
            <a:r>
              <a:rPr lang="en-US" sz="3200" b="1" i="1" u="sng" dirty="0">
                <a:latin typeface="Times New Roman" panose="02020603050405020304" pitchFamily="18" charset="0"/>
                <a:cs typeface="Times New Roman" panose="02020603050405020304" pitchFamily="18" charset="0"/>
              </a:rPr>
              <a:t>With Prof. Kumar</a:t>
            </a:r>
            <a:endParaRPr lang="en-IN" sz="3200" b="1" i="1" u="sng" dirty="0"/>
          </a:p>
        </p:txBody>
      </p:sp>
      <p:pic>
        <p:nvPicPr>
          <p:cNvPr id="6" name="Picture 5">
            <a:extLst>
              <a:ext uri="{FF2B5EF4-FFF2-40B4-BE49-F238E27FC236}">
                <a16:creationId xmlns:a16="http://schemas.microsoft.com/office/drawing/2014/main" id="{58BC1C3C-E106-4481-AAD1-B113BCFF5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7262" y="218880"/>
            <a:ext cx="4377014" cy="29456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40E1A2E4-72D4-42E5-B0A4-7345FD4AE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650" y="3756062"/>
            <a:ext cx="4355725" cy="29692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0B7650B1-B9C4-43F9-AAE2-5EEA84B30BE0}"/>
              </a:ext>
            </a:extLst>
          </p:cNvPr>
          <p:cNvPicPr>
            <a:picLocks noChangeAspect="1"/>
          </p:cNvPicPr>
          <p:nvPr/>
        </p:nvPicPr>
        <p:blipFill rotWithShape="1">
          <a:blip r:embed="rId5">
            <a:extLst>
              <a:ext uri="{28A0092B-C50C-407E-A947-70E740481C1C}">
                <a14:useLocalDpi xmlns:a14="http://schemas.microsoft.com/office/drawing/2010/main" val="0"/>
              </a:ext>
            </a:extLst>
          </a:blip>
          <a:srcRect b="26687"/>
          <a:stretch/>
        </p:blipFill>
        <p:spPr>
          <a:xfrm>
            <a:off x="7930056" y="3577903"/>
            <a:ext cx="3986865" cy="32800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96825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7341326" y="736070"/>
            <a:ext cx="4255256" cy="5174493"/>
          </a:xfrm>
          <a:prstGeom prst="rect">
            <a:avLst/>
          </a:prstGeom>
          <a:noFill/>
        </p:spPr>
        <p:txBody>
          <a:bodyPr wrap="square" lIns="91440" tIns="45720" rIns="91440" bIns="45720" rtlCol="0" anchor="t">
            <a:spAutoFit/>
          </a:bodyPr>
          <a:lstStyle/>
          <a:p>
            <a:pPr algn="ctr">
              <a:lnSpc>
                <a:spcPct val="150000"/>
              </a:lnSpc>
            </a:pPr>
            <a:r>
              <a:rPr lang="en-US" sz="3200" b="1" dirty="0">
                <a:solidFill>
                  <a:schemeClr val="accent6">
                    <a:lumMod val="75000"/>
                  </a:schemeClr>
                </a:solidFill>
                <a:latin typeface="Times New Roman" panose="02020603050405020304" pitchFamily="18" charset="0"/>
                <a:cs typeface="Times New Roman" panose="02020603050405020304" pitchFamily="18" charset="0"/>
              </a:rPr>
              <a:t>The Department You Nurtured, Guided, And Helped  Rise  </a:t>
            </a:r>
          </a:p>
          <a:p>
            <a:pPr algn="ctr">
              <a:lnSpc>
                <a:spcPct val="150000"/>
              </a:lnSpc>
            </a:pPr>
            <a:r>
              <a:rPr lang="en-US" sz="3200" b="1" dirty="0">
                <a:solidFill>
                  <a:schemeClr val="accent6">
                    <a:lumMod val="75000"/>
                  </a:schemeClr>
                </a:solidFill>
                <a:latin typeface="Times New Roman" panose="02020603050405020304" pitchFamily="18" charset="0"/>
                <a:cs typeface="Times New Roman" panose="02020603050405020304" pitchFamily="18" charset="0"/>
              </a:rPr>
              <a:t>Will Be Forever Grateful To You.</a:t>
            </a:r>
          </a:p>
          <a:p>
            <a:pPr algn="ctr">
              <a:lnSpc>
                <a:spcPct val="150000"/>
              </a:lnSpc>
            </a:pP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a:p>
            <a:pPr algn="ctr">
              <a:lnSpc>
                <a:spcPct val="150000"/>
              </a:lnSpc>
            </a:pPr>
            <a:r>
              <a:rPr lang="en-US" sz="3200" b="1" dirty="0">
                <a:solidFill>
                  <a:schemeClr val="accent6">
                    <a:lumMod val="75000"/>
                  </a:schemeClr>
                </a:solidFill>
                <a:latin typeface="Times New Roman" panose="02020603050405020304" pitchFamily="18" charset="0"/>
                <a:cs typeface="Times New Roman" panose="02020603050405020304" pitchFamily="18" charset="0"/>
              </a:rPr>
              <a:t>You Will Be Missed …</a:t>
            </a:r>
            <a:endParaRPr lang="en-IN" sz="32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065C0E5-DB79-493B-AFF8-892C177AF8BE}"/>
              </a:ext>
            </a:extLst>
          </p:cNvPr>
          <p:cNvPicPr>
            <a:picLocks noChangeAspect="1"/>
          </p:cNvPicPr>
          <p:nvPr/>
        </p:nvPicPr>
        <p:blipFill rotWithShape="1">
          <a:blip r:embed="rId2">
            <a:extLst>
              <a:ext uri="{28A0092B-C50C-407E-A947-70E740481C1C}">
                <a14:useLocalDpi xmlns:a14="http://schemas.microsoft.com/office/drawing/2010/main" val="0"/>
              </a:ext>
            </a:extLst>
          </a:blip>
          <a:srcRect b="25495"/>
          <a:stretch/>
        </p:blipFill>
        <p:spPr>
          <a:xfrm>
            <a:off x="669441" y="169901"/>
            <a:ext cx="5904811" cy="6306830"/>
          </a:xfrm>
          <a:prstGeom prst="ellipse">
            <a:avLst/>
          </a:prstGeom>
          <a:ln w="63500" cap="rnd">
            <a:solidFill>
              <a:srgbClr val="333333"/>
            </a:solidFill>
          </a:ln>
          <a:effectLst>
            <a:outerShdw blurRad="381000" dist="292100" dir="5400000" sx="-80000" sy="-18000" rotWithShape="0">
              <a:srgbClr val="000000">
                <a:alpha val="22000"/>
              </a:srgbClr>
            </a:outerShdw>
          </a:effectLst>
        </p:spPr>
      </p:pic>
    </p:spTree>
    <p:extLst>
      <p:ext uri="{BB962C8B-B14F-4D97-AF65-F5344CB8AC3E}">
        <p14:creationId xmlns:p14="http://schemas.microsoft.com/office/powerpoint/2010/main" val="2592866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684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745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624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394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6829425" y="58846"/>
            <a:ext cx="4962525" cy="6740307"/>
          </a:xfrm>
          <a:prstGeom prst="rect">
            <a:avLst/>
          </a:prstGeom>
          <a:noFill/>
        </p:spPr>
        <p:txBody>
          <a:bodyPr wrap="square" lIns="91440" tIns="45720" rIns="91440" bIns="45720" rtlCol="0" anchor="t">
            <a:spAutoFit/>
          </a:bodyPr>
          <a:lstStyle/>
          <a:p>
            <a:pPr algn="just"/>
            <a:r>
              <a:rPr lang="en-US" sz="2400" dirty="0">
                <a:latin typeface="Times New Roman" panose="02020603050405020304" pitchFamily="18" charset="0"/>
                <a:cs typeface="Times New Roman" panose="02020603050405020304" pitchFamily="18" charset="0"/>
              </a:rPr>
              <a:t>The mutual respect and fondness between them setup a collaboration of the highest professional order – Made for each other and yet nothing common between them.  </a:t>
            </a: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One driven by intuition which comes from a profound understanding of the core concepts and the courage to eliminate noise and distracting hypotheses and the other moving an inch only after backing it up at every stage with </a:t>
            </a:r>
            <a:r>
              <a:rPr lang="en-US" sz="2400" dirty="0" err="1">
                <a:latin typeface="Times New Roman" panose="02020603050405020304" pitchFamily="18" charset="0"/>
                <a:cs typeface="Times New Roman" panose="02020603050405020304" pitchFamily="18" charset="0"/>
              </a:rPr>
              <a:t>rigour</a:t>
            </a:r>
            <a:r>
              <a:rPr lang="en-US" sz="2400" dirty="0">
                <a:latin typeface="Times New Roman" panose="02020603050405020304" pitchFamily="18" charset="0"/>
                <a:cs typeface="Times New Roman" panose="02020603050405020304" pitchFamily="18" charset="0"/>
              </a:rPr>
              <a:t> and mathematics. </a:t>
            </a: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The end result:  An unparalleled marriage of intuition, simplification, </a:t>
            </a:r>
            <a:r>
              <a:rPr lang="en-US" sz="2400" dirty="0" err="1">
                <a:latin typeface="Times New Roman" panose="02020603050405020304" pitchFamily="18" charset="0"/>
                <a:cs typeface="Times New Roman" panose="02020603050405020304" pitchFamily="18" charset="0"/>
              </a:rPr>
              <a:t>rigour</a:t>
            </a:r>
            <a:r>
              <a:rPr lang="en-US" sz="2400" dirty="0">
                <a:latin typeface="Times New Roman" panose="02020603050405020304" pitchFamily="18" charset="0"/>
                <a:cs typeface="Times New Roman" panose="02020603050405020304" pitchFamily="18" charset="0"/>
              </a:rPr>
              <a:t>, and analysis which led to impactful and creative work. </a:t>
            </a:r>
          </a:p>
        </p:txBody>
      </p:sp>
      <p:pic>
        <p:nvPicPr>
          <p:cNvPr id="3" name="Picture 2">
            <a:extLst>
              <a:ext uri="{FF2B5EF4-FFF2-40B4-BE49-F238E27FC236}">
                <a16:creationId xmlns:a16="http://schemas.microsoft.com/office/drawing/2014/main" id="{123E8063-BE44-4B34-8F28-7F5A9D5F7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12" y="980722"/>
            <a:ext cx="6431840" cy="4643790"/>
          </a:xfrm>
          <a:prstGeom prst="rect">
            <a:avLst/>
          </a:prstGeom>
        </p:spPr>
      </p:pic>
      <p:sp>
        <p:nvSpPr>
          <p:cNvPr id="5" name="TextBox 4">
            <a:extLst>
              <a:ext uri="{FF2B5EF4-FFF2-40B4-BE49-F238E27FC236}">
                <a16:creationId xmlns:a16="http://schemas.microsoft.com/office/drawing/2014/main" id="{7CF8E4FA-348C-47EC-9B8E-CCADD4D9B290}"/>
              </a:ext>
            </a:extLst>
          </p:cNvPr>
          <p:cNvSpPr txBox="1"/>
          <p:nvPr/>
        </p:nvSpPr>
        <p:spPr>
          <a:xfrm>
            <a:off x="603118" y="389219"/>
            <a:ext cx="5630994" cy="523220"/>
          </a:xfrm>
          <a:prstGeom prst="rect">
            <a:avLst/>
          </a:prstGeom>
          <a:noFill/>
        </p:spPr>
        <p:txBody>
          <a:bodyPr wrap="square" rtlCol="0">
            <a:spAutoFit/>
          </a:bodyPr>
          <a:lstStyle/>
          <a:p>
            <a:pPr algn="ctr"/>
            <a:r>
              <a:rPr lang="en-US" sz="2800" b="1" i="1" u="sng" dirty="0">
                <a:latin typeface="Times New Roman" panose="02020603050405020304" pitchFamily="18" charset="0"/>
                <a:cs typeface="Times New Roman" panose="02020603050405020304" pitchFamily="18" charset="0"/>
              </a:rPr>
              <a:t>Kumar Gandhi Duo…</a:t>
            </a:r>
          </a:p>
        </p:txBody>
      </p:sp>
    </p:spTree>
    <p:extLst>
      <p:ext uri="{BB962C8B-B14F-4D97-AF65-F5344CB8AC3E}">
        <p14:creationId xmlns:p14="http://schemas.microsoft.com/office/powerpoint/2010/main" val="2014099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3461A2EC-49AC-7247-98B5-18E02625082E}"/>
                  </a:ext>
                </a:extLst>
              </p14:cNvPr>
              <p14:cNvContentPartPr/>
              <p14:nvPr/>
            </p14:nvContentPartPr>
            <p14:xfrm>
              <a:off x="2118816" y="1860048"/>
              <a:ext cx="2520" cy="360"/>
            </p14:xfrm>
          </p:contentPart>
        </mc:Choice>
        <mc:Fallback xmlns="">
          <p:pic>
            <p:nvPicPr>
              <p:cNvPr id="5" name="Ink 4">
                <a:extLst>
                  <a:ext uri="{FF2B5EF4-FFF2-40B4-BE49-F238E27FC236}">
                    <a16:creationId xmlns:a16="http://schemas.microsoft.com/office/drawing/2014/main" id="{3461A2EC-49AC-7247-98B5-18E02625082E}"/>
                  </a:ext>
                </a:extLst>
              </p:cNvPr>
              <p:cNvPicPr/>
              <p:nvPr/>
            </p:nvPicPr>
            <p:blipFill>
              <a:blip r:embed="rId3"/>
              <a:stretch>
                <a:fillRect/>
              </a:stretch>
            </p:blipFill>
            <p:spPr>
              <a:xfrm>
                <a:off x="2114496" y="1855728"/>
                <a:ext cx="11160" cy="9000"/>
              </a:xfrm>
              <a:prstGeom prst="rect">
                <a:avLst/>
              </a:prstGeom>
            </p:spPr>
          </p:pic>
        </mc:Fallback>
      </mc:AlternateContent>
      <p:grpSp>
        <p:nvGrpSpPr>
          <p:cNvPr id="10" name="Group 9">
            <a:extLst>
              <a:ext uri="{FF2B5EF4-FFF2-40B4-BE49-F238E27FC236}">
                <a16:creationId xmlns:a16="http://schemas.microsoft.com/office/drawing/2014/main" id="{360885FF-E972-4B43-91A2-F68DBBB4125C}"/>
              </a:ext>
            </a:extLst>
          </p:cNvPr>
          <p:cNvGrpSpPr/>
          <p:nvPr/>
        </p:nvGrpSpPr>
        <p:grpSpPr>
          <a:xfrm>
            <a:off x="2016576" y="2347848"/>
            <a:ext cx="387720" cy="135000"/>
            <a:chOff x="2016576" y="2347848"/>
            <a:chExt cx="387720" cy="135000"/>
          </a:xfrm>
        </p:grpSpPr>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5A0F4514-ADCA-E946-A478-00F56A9B320E}"/>
                    </a:ext>
                  </a:extLst>
                </p14:cNvPr>
                <p14:cNvContentPartPr/>
                <p14:nvPr/>
              </p14:nvContentPartPr>
              <p14:xfrm>
                <a:off x="2016576" y="2347848"/>
                <a:ext cx="374040" cy="69840"/>
              </p14:xfrm>
            </p:contentPart>
          </mc:Choice>
          <mc:Fallback xmlns="">
            <p:pic>
              <p:nvPicPr>
                <p:cNvPr id="8" name="Ink 7">
                  <a:extLst>
                    <a:ext uri="{FF2B5EF4-FFF2-40B4-BE49-F238E27FC236}">
                      <a16:creationId xmlns:a16="http://schemas.microsoft.com/office/drawing/2014/main" id="{5A0F4514-ADCA-E946-A478-00F56A9B320E}"/>
                    </a:ext>
                  </a:extLst>
                </p:cNvPr>
                <p:cNvPicPr/>
                <p:nvPr/>
              </p:nvPicPr>
              <p:blipFill>
                <a:blip r:embed="rId5"/>
                <a:stretch>
                  <a:fillRect/>
                </a:stretch>
              </p:blipFill>
              <p:spPr>
                <a:xfrm>
                  <a:off x="2007576" y="2338848"/>
                  <a:ext cx="39168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87078891-E352-4045-A8E8-BC314221EA3C}"/>
                    </a:ext>
                  </a:extLst>
                </p14:cNvPr>
                <p14:cNvContentPartPr/>
                <p14:nvPr/>
              </p14:nvContentPartPr>
              <p14:xfrm>
                <a:off x="2258496" y="2414808"/>
                <a:ext cx="145800" cy="68040"/>
              </p14:xfrm>
            </p:contentPart>
          </mc:Choice>
          <mc:Fallback xmlns="">
            <p:pic>
              <p:nvPicPr>
                <p:cNvPr id="9" name="Ink 8">
                  <a:extLst>
                    <a:ext uri="{FF2B5EF4-FFF2-40B4-BE49-F238E27FC236}">
                      <a16:creationId xmlns:a16="http://schemas.microsoft.com/office/drawing/2014/main" id="{87078891-E352-4045-A8E8-BC314221EA3C}"/>
                    </a:ext>
                  </a:extLst>
                </p:cNvPr>
                <p:cNvPicPr/>
                <p:nvPr/>
              </p:nvPicPr>
              <p:blipFill>
                <a:blip r:embed="rId7"/>
                <a:stretch>
                  <a:fillRect/>
                </a:stretch>
              </p:blipFill>
              <p:spPr>
                <a:xfrm>
                  <a:off x="2249856" y="2406168"/>
                  <a:ext cx="163440" cy="85680"/>
                </a:xfrm>
                <a:prstGeom prst="rect">
                  <a:avLst/>
                </a:prstGeom>
              </p:spPr>
            </p:pic>
          </mc:Fallback>
        </mc:AlternateContent>
      </p:grpSp>
      <p:grpSp>
        <p:nvGrpSpPr>
          <p:cNvPr id="13" name="Group 12">
            <a:extLst>
              <a:ext uri="{FF2B5EF4-FFF2-40B4-BE49-F238E27FC236}">
                <a16:creationId xmlns:a16="http://schemas.microsoft.com/office/drawing/2014/main" id="{8697FB88-792D-2140-A9B5-5AF4D725139A}"/>
              </a:ext>
            </a:extLst>
          </p:cNvPr>
          <p:cNvGrpSpPr/>
          <p:nvPr/>
        </p:nvGrpSpPr>
        <p:grpSpPr>
          <a:xfrm>
            <a:off x="587829" y="-1"/>
            <a:ext cx="8479019" cy="6505303"/>
            <a:chOff x="2203596" y="0"/>
            <a:chExt cx="6863252" cy="4700806"/>
          </a:xfrm>
        </p:grpSpPr>
        <p:pic>
          <p:nvPicPr>
            <p:cNvPr id="2" name="Picture 1">
              <a:extLst>
                <a:ext uri="{FF2B5EF4-FFF2-40B4-BE49-F238E27FC236}">
                  <a16:creationId xmlns:a16="http://schemas.microsoft.com/office/drawing/2014/main" id="{CD315194-D68E-DD49-BF0B-1F5AE29A84D0}"/>
                </a:ext>
              </a:extLst>
            </p:cNvPr>
            <p:cNvPicPr>
              <a:picLocks noChangeAspect="1"/>
            </p:cNvPicPr>
            <p:nvPr/>
          </p:nvPicPr>
          <p:blipFill>
            <a:blip r:embed="rId8"/>
            <a:stretch>
              <a:fillRect/>
            </a:stretch>
          </p:blipFill>
          <p:spPr>
            <a:xfrm rot="16200000">
              <a:off x="5197528" y="-1982101"/>
              <a:ext cx="880641" cy="4844844"/>
            </a:xfrm>
            <a:prstGeom prst="rect">
              <a:avLst/>
            </a:prstGeom>
          </p:spPr>
        </p:pic>
        <p:pic>
          <p:nvPicPr>
            <p:cNvPr id="3" name="Picture 2">
              <a:extLst>
                <a:ext uri="{FF2B5EF4-FFF2-40B4-BE49-F238E27FC236}">
                  <a16:creationId xmlns:a16="http://schemas.microsoft.com/office/drawing/2014/main" id="{13BD2134-F39D-5343-A7AB-3A3A4BB779E2}"/>
                </a:ext>
              </a:extLst>
            </p:cNvPr>
            <p:cNvPicPr>
              <a:picLocks noChangeAspect="1"/>
            </p:cNvPicPr>
            <p:nvPr/>
          </p:nvPicPr>
          <p:blipFill>
            <a:blip r:embed="rId9"/>
            <a:stretch>
              <a:fillRect/>
            </a:stretch>
          </p:blipFill>
          <p:spPr>
            <a:xfrm rot="16200000">
              <a:off x="4042656" y="-967571"/>
              <a:ext cx="3190384" cy="6858000"/>
            </a:xfrm>
            <a:prstGeom prst="rect">
              <a:avLst/>
            </a:prstGeom>
          </p:spPr>
        </p:pic>
        <p:pic>
          <p:nvPicPr>
            <p:cNvPr id="11" name="Picture 10">
              <a:extLst>
                <a:ext uri="{FF2B5EF4-FFF2-40B4-BE49-F238E27FC236}">
                  <a16:creationId xmlns:a16="http://schemas.microsoft.com/office/drawing/2014/main" id="{68B80D98-8FF3-B14C-89F2-4FF034674117}"/>
                </a:ext>
              </a:extLst>
            </p:cNvPr>
            <p:cNvPicPr>
              <a:picLocks noChangeAspect="1"/>
            </p:cNvPicPr>
            <p:nvPr/>
          </p:nvPicPr>
          <p:blipFill>
            <a:blip r:embed="rId10"/>
            <a:stretch>
              <a:fillRect/>
            </a:stretch>
          </p:blipFill>
          <p:spPr>
            <a:xfrm rot="16200000">
              <a:off x="5307002" y="1006996"/>
              <a:ext cx="590404" cy="6797215"/>
            </a:xfrm>
            <a:prstGeom prst="rect">
              <a:avLst/>
            </a:prstGeom>
          </p:spPr>
        </p:pic>
      </p:grpSp>
      <p:sp>
        <p:nvSpPr>
          <p:cNvPr id="12" name="TextBox 11">
            <a:extLst>
              <a:ext uri="{FF2B5EF4-FFF2-40B4-BE49-F238E27FC236}">
                <a16:creationId xmlns:a16="http://schemas.microsoft.com/office/drawing/2014/main" id="{CF010CB0-36DF-214D-9030-896DF07833D7}"/>
              </a:ext>
            </a:extLst>
          </p:cNvPr>
          <p:cNvSpPr txBox="1"/>
          <p:nvPr/>
        </p:nvSpPr>
        <p:spPr>
          <a:xfrm>
            <a:off x="9546336" y="786384"/>
            <a:ext cx="2425985" cy="4770537"/>
          </a:xfrm>
          <a:prstGeom prst="rect">
            <a:avLst/>
          </a:prstGeom>
          <a:noFill/>
        </p:spPr>
        <p:txBody>
          <a:bodyPr wrap="none" rtlCol="0">
            <a:spAutoFit/>
          </a:bodyPr>
          <a:lstStyle/>
          <a:p>
            <a:pPr algn="ctr"/>
            <a:r>
              <a:rPr lang="en-US" sz="2000" dirty="0"/>
              <a:t>Joined</a:t>
            </a:r>
          </a:p>
          <a:p>
            <a:pPr algn="ctr"/>
            <a:r>
              <a:rPr lang="en-US" sz="2000" dirty="0"/>
              <a:t>IISc </a:t>
            </a:r>
          </a:p>
          <a:p>
            <a:pPr algn="ctr"/>
            <a:r>
              <a:rPr lang="en-US" sz="2800" b="1" dirty="0"/>
              <a:t>R K Sharma</a:t>
            </a:r>
            <a:endParaRPr lang="en-US" sz="2000" b="1" dirty="0"/>
          </a:p>
          <a:p>
            <a:pPr algn="ctr"/>
            <a:endParaRPr lang="en-US" sz="2000" dirty="0"/>
          </a:p>
          <a:p>
            <a:pPr algn="ctr"/>
            <a:endParaRPr lang="en-US" sz="2000" dirty="0"/>
          </a:p>
          <a:p>
            <a:pPr algn="ctr"/>
            <a:r>
              <a:rPr lang="en-US" sz="2000" dirty="0"/>
              <a:t>Renounced “Sharma”</a:t>
            </a:r>
          </a:p>
          <a:p>
            <a:pPr algn="ctr"/>
            <a:endParaRPr lang="en-US" sz="2000" dirty="0"/>
          </a:p>
          <a:p>
            <a:pPr algn="ctr"/>
            <a:r>
              <a:rPr lang="en-US" sz="2000" dirty="0"/>
              <a:t>To protest against</a:t>
            </a:r>
          </a:p>
          <a:p>
            <a:pPr algn="ctr"/>
            <a:endParaRPr lang="en-US" sz="2000" dirty="0"/>
          </a:p>
          <a:p>
            <a:pPr algn="ctr"/>
            <a:r>
              <a:rPr lang="en-US" sz="2000"/>
              <a:t>Casteism </a:t>
            </a:r>
            <a:r>
              <a:rPr lang="en-US" sz="2000" dirty="0"/>
              <a:t>and </a:t>
            </a:r>
          </a:p>
          <a:p>
            <a:pPr algn="ctr"/>
            <a:endParaRPr lang="en-US" sz="2000" dirty="0"/>
          </a:p>
          <a:p>
            <a:pPr algn="ctr"/>
            <a:r>
              <a:rPr lang="en-US" sz="2000" dirty="0"/>
              <a:t>Became </a:t>
            </a:r>
          </a:p>
          <a:p>
            <a:pPr algn="ctr"/>
            <a:endParaRPr lang="en-US" sz="2000" dirty="0"/>
          </a:p>
          <a:p>
            <a:pPr algn="ctr"/>
            <a:r>
              <a:rPr lang="en-US" sz="3600" b="1" dirty="0"/>
              <a:t>R. Kumar </a:t>
            </a:r>
            <a:endParaRPr lang="en-US" sz="2000" b="1" dirty="0"/>
          </a:p>
        </p:txBody>
      </p:sp>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AC38F25E-1743-304E-8CE1-BD3F0296B2A0}"/>
                  </a:ext>
                </a:extLst>
              </p14:cNvPr>
              <p14:cNvContentPartPr/>
              <p14:nvPr/>
            </p14:nvContentPartPr>
            <p14:xfrm>
              <a:off x="2575954" y="4438286"/>
              <a:ext cx="360" cy="360"/>
            </p14:xfrm>
          </p:contentPart>
        </mc:Choice>
        <mc:Fallback xmlns="">
          <p:pic>
            <p:nvPicPr>
              <p:cNvPr id="14" name="Ink 13">
                <a:extLst>
                  <a:ext uri="{FF2B5EF4-FFF2-40B4-BE49-F238E27FC236}">
                    <a16:creationId xmlns:a16="http://schemas.microsoft.com/office/drawing/2014/main" id="{AC38F25E-1743-304E-8CE1-BD3F0296B2A0}"/>
                  </a:ext>
                </a:extLst>
              </p:cNvPr>
              <p:cNvPicPr/>
              <p:nvPr/>
            </p:nvPicPr>
            <p:blipFill>
              <a:blip r:embed="rId12"/>
              <a:stretch>
                <a:fillRect/>
              </a:stretch>
            </p:blipFill>
            <p:spPr>
              <a:xfrm>
                <a:off x="2571634" y="443396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6C529298-3D19-044C-8A6D-4428260A0964}"/>
                  </a:ext>
                </a:extLst>
              </p14:cNvPr>
              <p14:cNvContentPartPr/>
              <p14:nvPr/>
            </p14:nvContentPartPr>
            <p14:xfrm>
              <a:off x="-359846" y="215846"/>
              <a:ext cx="360" cy="360"/>
            </p14:xfrm>
          </p:contentPart>
        </mc:Choice>
        <mc:Fallback xmlns="">
          <p:pic>
            <p:nvPicPr>
              <p:cNvPr id="24" name="Ink 23">
                <a:extLst>
                  <a:ext uri="{FF2B5EF4-FFF2-40B4-BE49-F238E27FC236}">
                    <a16:creationId xmlns:a16="http://schemas.microsoft.com/office/drawing/2014/main" id="{6C529298-3D19-044C-8A6D-4428260A0964}"/>
                  </a:ext>
                </a:extLst>
              </p:cNvPr>
              <p:cNvPicPr/>
              <p:nvPr/>
            </p:nvPicPr>
            <p:blipFill>
              <a:blip r:embed="rId14"/>
              <a:stretch>
                <a:fillRect/>
              </a:stretch>
            </p:blipFill>
            <p:spPr>
              <a:xfrm>
                <a:off x="-368486" y="2068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5" name="Ink 24">
                <a:extLst>
                  <a:ext uri="{FF2B5EF4-FFF2-40B4-BE49-F238E27FC236}">
                    <a16:creationId xmlns:a16="http://schemas.microsoft.com/office/drawing/2014/main" id="{0864345A-CB1C-8A4E-BA69-8B5BFC8959D6}"/>
                  </a:ext>
                </a:extLst>
              </p14:cNvPr>
              <p14:cNvContentPartPr/>
              <p14:nvPr/>
            </p14:nvContentPartPr>
            <p14:xfrm>
              <a:off x="-481886" y="57446"/>
              <a:ext cx="360" cy="360"/>
            </p14:xfrm>
          </p:contentPart>
        </mc:Choice>
        <mc:Fallback xmlns="">
          <p:pic>
            <p:nvPicPr>
              <p:cNvPr id="25" name="Ink 24">
                <a:extLst>
                  <a:ext uri="{FF2B5EF4-FFF2-40B4-BE49-F238E27FC236}">
                    <a16:creationId xmlns:a16="http://schemas.microsoft.com/office/drawing/2014/main" id="{0864345A-CB1C-8A4E-BA69-8B5BFC8959D6}"/>
                  </a:ext>
                </a:extLst>
              </p:cNvPr>
              <p:cNvPicPr/>
              <p:nvPr/>
            </p:nvPicPr>
            <p:blipFill>
              <a:blip r:embed="rId16"/>
              <a:stretch>
                <a:fillRect/>
              </a:stretch>
            </p:blipFill>
            <p:spPr>
              <a:xfrm>
                <a:off x="-499886" y="3944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6" name="Ink 25">
                <a:extLst>
                  <a:ext uri="{FF2B5EF4-FFF2-40B4-BE49-F238E27FC236}">
                    <a16:creationId xmlns:a16="http://schemas.microsoft.com/office/drawing/2014/main" id="{B2433231-802B-2D4B-8B04-F61588C301B7}"/>
                  </a:ext>
                </a:extLst>
              </p14:cNvPr>
              <p14:cNvContentPartPr/>
              <p14:nvPr/>
            </p14:nvContentPartPr>
            <p14:xfrm>
              <a:off x="-481886" y="57446"/>
              <a:ext cx="360" cy="360"/>
            </p14:xfrm>
          </p:contentPart>
        </mc:Choice>
        <mc:Fallback xmlns="">
          <p:pic>
            <p:nvPicPr>
              <p:cNvPr id="26" name="Ink 25">
                <a:extLst>
                  <a:ext uri="{FF2B5EF4-FFF2-40B4-BE49-F238E27FC236}">
                    <a16:creationId xmlns:a16="http://schemas.microsoft.com/office/drawing/2014/main" id="{B2433231-802B-2D4B-8B04-F61588C301B7}"/>
                  </a:ext>
                </a:extLst>
              </p:cNvPr>
              <p:cNvPicPr/>
              <p:nvPr/>
            </p:nvPicPr>
            <p:blipFill>
              <a:blip r:embed="rId16"/>
              <a:stretch>
                <a:fillRect/>
              </a:stretch>
            </p:blipFill>
            <p:spPr>
              <a:xfrm>
                <a:off x="-499886" y="39446"/>
                <a:ext cx="36000" cy="36000"/>
              </a:xfrm>
              <a:prstGeom prst="rect">
                <a:avLst/>
              </a:prstGeom>
            </p:spPr>
          </p:pic>
        </mc:Fallback>
      </mc:AlternateContent>
      <p:sp>
        <p:nvSpPr>
          <p:cNvPr id="33" name="Oval 32">
            <a:extLst>
              <a:ext uri="{FF2B5EF4-FFF2-40B4-BE49-F238E27FC236}">
                <a16:creationId xmlns:a16="http://schemas.microsoft.com/office/drawing/2014/main" id="{21ACC203-3632-44A6-B8C2-8169021A9D43}"/>
              </a:ext>
            </a:extLst>
          </p:cNvPr>
          <p:cNvSpPr/>
          <p:nvPr/>
        </p:nvSpPr>
        <p:spPr>
          <a:xfrm>
            <a:off x="4218840" y="865440"/>
            <a:ext cx="1097280" cy="365760"/>
          </a:xfrm>
          <a:prstGeom prst="ellipse">
            <a:avLst/>
          </a:prstGeom>
          <a:solidFill>
            <a:srgbClr val="FF0066">
              <a:alpha val="5000"/>
            </a:srgbClr>
          </a:solidFill>
          <a:ln w="360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0066"/>
              </a:solidFill>
            </a:endParaRPr>
          </a:p>
        </p:txBody>
      </p:sp>
      <p:sp>
        <p:nvSpPr>
          <p:cNvPr id="35" name="连接符: 曲线 34">
            <a:extLst>
              <a:ext uri="{FF2B5EF4-FFF2-40B4-BE49-F238E27FC236}">
                <a16:creationId xmlns:a16="http://schemas.microsoft.com/office/drawing/2014/main" id="{321C6B46-04F1-4AE7-8817-0B769C4DAE76}"/>
              </a:ext>
            </a:extLst>
          </p:cNvPr>
          <p:cNvSpPr/>
          <p:nvPr/>
        </p:nvSpPr>
        <p:spPr>
          <a:xfrm rot="16200000">
            <a:off x="841680" y="2216160"/>
            <a:ext cx="0" cy="1280160"/>
          </a:xfrm>
          <a:prstGeom prst="curvedConnector2">
            <a:avLst/>
          </a:prstGeom>
          <a:solidFill>
            <a:srgbClr val="FF0066">
              <a:alpha val="5000"/>
            </a:srgbClr>
          </a:solidFill>
          <a:ln w="38100">
            <a:solidFill>
              <a:srgbClr val="FF0066"/>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FF0066"/>
              </a:solidFill>
            </a:endParaRPr>
          </a:p>
        </p:txBody>
      </p:sp>
      <p:sp>
        <p:nvSpPr>
          <p:cNvPr id="31" name="直角三角形 30">
            <a:extLst>
              <a:ext uri="{FF2B5EF4-FFF2-40B4-BE49-F238E27FC236}">
                <a16:creationId xmlns:a16="http://schemas.microsoft.com/office/drawing/2014/main" id="{DCC110E8-39D3-4B89-A860-81E02C0B3ED0}"/>
              </a:ext>
            </a:extLst>
          </p:cNvPr>
          <p:cNvSpPr/>
          <p:nvPr/>
        </p:nvSpPr>
        <p:spPr>
          <a:xfrm rot="6279929">
            <a:off x="3795785" y="5592476"/>
            <a:ext cx="548640" cy="182880"/>
          </a:xfrm>
          <a:prstGeom prst="rtTriangle">
            <a:avLst/>
          </a:prstGeom>
          <a:solidFill>
            <a:srgbClr val="5B2D90">
              <a:alpha val="5000"/>
            </a:srgbClr>
          </a:solidFill>
          <a:ln w="36000">
            <a:solidFill>
              <a:srgbClr val="5B2D9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5B2D90"/>
              </a:solidFill>
            </a:endParaRPr>
          </a:p>
        </p:txBody>
      </p:sp>
    </p:spTree>
    <p:extLst>
      <p:ext uri="{BB962C8B-B14F-4D97-AF65-F5344CB8AC3E}">
        <p14:creationId xmlns:p14="http://schemas.microsoft.com/office/powerpoint/2010/main" val="1120342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73073E1-A32A-4583-8A76-8D3478AB3718}"/>
              </a:ext>
            </a:extLst>
          </p:cNvPr>
          <p:cNvPicPr>
            <a:picLocks noChangeAspect="1"/>
          </p:cNvPicPr>
          <p:nvPr/>
        </p:nvPicPr>
        <p:blipFill>
          <a:blip r:embed="rId2"/>
          <a:stretch>
            <a:fillRect/>
          </a:stretch>
        </p:blipFill>
        <p:spPr>
          <a:xfrm>
            <a:off x="7805737" y="2662238"/>
            <a:ext cx="2152650" cy="2124075"/>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9F6E2F3C-F4FC-41C0-85EC-8CEC03AA0BE5}"/>
              </a:ext>
            </a:extLst>
          </p:cNvPr>
          <p:cNvSpPr txBox="1"/>
          <p:nvPr/>
        </p:nvSpPr>
        <p:spPr>
          <a:xfrm>
            <a:off x="5767387" y="4851857"/>
            <a:ext cx="6348413" cy="1938992"/>
          </a:xfrm>
          <a:prstGeom prst="rect">
            <a:avLst/>
          </a:prstGeom>
          <a:noFill/>
        </p:spPr>
        <p:txBody>
          <a:bodyPr wrap="square" lIns="91440" tIns="45720" rIns="91440" bIns="45720" rtlCol="0" anchor="t">
            <a:spAutoFit/>
          </a:bodyPr>
          <a:lstStyle/>
          <a:p>
            <a:pPr algn="just"/>
            <a:r>
              <a:rPr lang="en-US" sz="2400" dirty="0">
                <a:latin typeface="Times New Roman" panose="02020603050405020304" pitchFamily="18" charset="0"/>
                <a:cs typeface="Times New Roman" panose="02020603050405020304" pitchFamily="18" charset="0"/>
              </a:rPr>
              <a:t>He was known to Indian Airlines air hostess as one who took the largest number of </a:t>
            </a:r>
            <a:r>
              <a:rPr lang="en-US" sz="2400" dirty="0" err="1">
                <a:latin typeface="Times New Roman" panose="02020603050405020304" pitchFamily="18" charset="0"/>
                <a:cs typeface="Times New Roman" panose="02020603050405020304" pitchFamily="18" charset="0"/>
              </a:rPr>
              <a:t>tamrind</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imli</a:t>
            </a:r>
            <a:r>
              <a:rPr lang="en-US" sz="2400" dirty="0">
                <a:latin typeface="Times New Roman" panose="02020603050405020304" pitchFamily="18" charset="0"/>
                <a:cs typeface="Times New Roman" panose="02020603050405020304" pitchFamily="18" charset="0"/>
              </a:rPr>
              <a:t>) candy to be distributed to students. So they started offering him many more whenever he was on board!</a:t>
            </a:r>
            <a:endParaRPr lang="en-IN"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88DFA39-79E9-4DDE-8576-162296B281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73" y="300037"/>
            <a:ext cx="5388614" cy="6353176"/>
          </a:xfrm>
          <a:prstGeom prst="rect">
            <a:avLst/>
          </a:prstGeom>
          <a:ln w="889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578F9B20-74ED-401B-BD59-6C8EFE9AA01B}"/>
              </a:ext>
            </a:extLst>
          </p:cNvPr>
          <p:cNvSpPr txBox="1"/>
          <p:nvPr/>
        </p:nvSpPr>
        <p:spPr>
          <a:xfrm>
            <a:off x="5965874" y="270043"/>
            <a:ext cx="6029653" cy="2585323"/>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Out of the many of awards and fancy souvenir Prof. Kumar received, he only kept what student presented to him on his retirement (left) and 3D carving of his bubble formation model in wood. </a:t>
            </a:r>
            <a:r>
              <a:rPr lang="en-US" sz="2400" b="1" dirty="0">
                <a:latin typeface="Times New Roman" panose="02020603050405020304" pitchFamily="18" charset="0"/>
                <a:cs typeface="Times New Roman" panose="02020603050405020304" pitchFamily="18" charset="0"/>
              </a:rPr>
              <a:t>The rest came to students, except for one – His Padma Bhushan.</a:t>
            </a:r>
          </a:p>
          <a:p>
            <a:endParaRPr lang="en-IN" dirty="0"/>
          </a:p>
        </p:txBody>
      </p:sp>
    </p:spTree>
    <p:extLst>
      <p:ext uri="{BB962C8B-B14F-4D97-AF65-F5344CB8AC3E}">
        <p14:creationId xmlns:p14="http://schemas.microsoft.com/office/powerpoint/2010/main" val="32886920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6096000" y="1845888"/>
            <a:ext cx="5705755" cy="2400657"/>
          </a:xfrm>
          <a:prstGeom prst="rect">
            <a:avLst/>
          </a:prstGeom>
          <a:noFill/>
        </p:spPr>
        <p:txBody>
          <a:bodyPr wrap="square" lIns="91440" tIns="45720" rIns="91440" bIns="45720" rtlCol="0" anchor="t">
            <a:spAutoFit/>
          </a:bodyPr>
          <a:lstStyle/>
          <a:p>
            <a:pPr algn="ctr"/>
            <a:r>
              <a:rPr lang="en-US" sz="2500" dirty="0">
                <a:latin typeface="Times New Roman" panose="02020603050405020304" pitchFamily="18" charset="0"/>
                <a:cs typeface="Times New Roman" panose="02020603050405020304" pitchFamily="18" charset="0"/>
              </a:rPr>
              <a:t>The  person on the left of the black-suit is Prof. R. Kumar, named as Prof Rajinder Kumar Sharma.</a:t>
            </a:r>
          </a:p>
          <a:p>
            <a:pPr algn="ctr"/>
            <a:endParaRPr lang="en-US" sz="2500" dirty="0">
              <a:latin typeface="Times New Roman" panose="02020603050405020304" pitchFamily="18" charset="0"/>
              <a:cs typeface="Times New Roman" panose="02020603050405020304" pitchFamily="18" charset="0"/>
            </a:endParaRPr>
          </a:p>
          <a:p>
            <a:pPr algn="ctr"/>
            <a:r>
              <a:rPr lang="en-US" sz="2500" dirty="0">
                <a:latin typeface="Times New Roman" panose="02020603050405020304" pitchFamily="18" charset="0"/>
                <a:cs typeface="Times New Roman" panose="02020603050405020304" pitchFamily="18" charset="0"/>
              </a:rPr>
              <a:t>  He dropped 'Sharma' protest against casteism.  And became Prof. R. Kumar.</a:t>
            </a:r>
            <a:endParaRPr lang="en-IN" sz="25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ED8E030-32AB-46FB-AB7C-6379F1A2C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82" y="191223"/>
            <a:ext cx="5320036" cy="6485801"/>
          </a:xfrm>
          <a:prstGeom prst="rect">
            <a:avLst/>
          </a:prstGeom>
        </p:spPr>
      </p:pic>
      <p:sp>
        <p:nvSpPr>
          <p:cNvPr id="5" name="TextBox 4">
            <a:extLst>
              <a:ext uri="{FF2B5EF4-FFF2-40B4-BE49-F238E27FC236}">
                <a16:creationId xmlns:a16="http://schemas.microsoft.com/office/drawing/2014/main" id="{CBDDB217-49E0-4A88-9A14-563016E988F7}"/>
              </a:ext>
            </a:extLst>
          </p:cNvPr>
          <p:cNvSpPr txBox="1"/>
          <p:nvPr/>
        </p:nvSpPr>
        <p:spPr>
          <a:xfrm>
            <a:off x="6170761" y="313019"/>
            <a:ext cx="5630994" cy="954107"/>
          </a:xfrm>
          <a:prstGeom prst="rect">
            <a:avLst/>
          </a:prstGeom>
          <a:noFill/>
        </p:spPr>
        <p:txBody>
          <a:bodyPr wrap="square" rtlCol="0">
            <a:spAutoFit/>
          </a:bodyPr>
          <a:lstStyle/>
          <a:p>
            <a:pPr algn="ctr"/>
            <a:r>
              <a:rPr lang="en-US" sz="2800" b="1" i="1" u="sng" dirty="0">
                <a:latin typeface="Times New Roman" panose="02020603050405020304" pitchFamily="18" charset="0"/>
                <a:cs typeface="Times New Roman" panose="02020603050405020304" pitchFamily="18" charset="0"/>
              </a:rPr>
              <a:t>Chemical Engineering Association (1969-70)</a:t>
            </a:r>
          </a:p>
        </p:txBody>
      </p:sp>
    </p:spTree>
    <p:extLst>
      <p:ext uri="{BB962C8B-B14F-4D97-AF65-F5344CB8AC3E}">
        <p14:creationId xmlns:p14="http://schemas.microsoft.com/office/powerpoint/2010/main" val="3999939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7680960" y="1855672"/>
            <a:ext cx="4088673" cy="2958502"/>
          </a:xfrm>
          <a:prstGeom prst="rect">
            <a:avLst/>
          </a:prstGeom>
          <a:noFill/>
        </p:spPr>
        <p:txBody>
          <a:bodyPr wrap="square" lIns="91440" tIns="45720" rIns="91440" bIns="45720" rtlCol="0" anchor="t">
            <a:spAutoFit/>
          </a:bodyPr>
          <a:lstStyle/>
          <a:p>
            <a:pPr algn="just">
              <a:lnSpc>
                <a:spcPct val="150000"/>
              </a:lnSpc>
            </a:pPr>
            <a:r>
              <a:rPr lang="en-US" sz="3200" b="1" dirty="0">
                <a:latin typeface="Times New Roman" panose="02020603050405020304" pitchFamily="18" charset="0"/>
                <a:cs typeface="Times New Roman" panose="02020603050405020304" pitchFamily="18" charset="0"/>
              </a:rPr>
              <a:t>R Kumar, supervisor R L Dutta (on left). The other supervisor Prof. </a:t>
            </a:r>
            <a:r>
              <a:rPr lang="en-US" sz="3200" b="1" dirty="0" err="1">
                <a:latin typeface="Times New Roman" panose="02020603050405020304" pitchFamily="18" charset="0"/>
                <a:cs typeface="Times New Roman" panose="02020603050405020304" pitchFamily="18" charset="0"/>
              </a:rPr>
              <a:t>Weingaertner</a:t>
            </a:r>
            <a:r>
              <a:rPr lang="en-US" sz="3200" b="1" dirty="0">
                <a:latin typeface="Times New Roman" panose="02020603050405020304" pitchFamily="18" charset="0"/>
                <a:cs typeface="Times New Roman" panose="02020603050405020304" pitchFamily="18" charset="0"/>
              </a:rPr>
              <a:t>. </a:t>
            </a:r>
            <a:endParaRPr lang="en-IN" sz="32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B57E32F-0C94-4FB5-83D2-AD6615A21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807" y="212852"/>
            <a:ext cx="6583845" cy="66451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827559D5-79C6-4B10-A2AF-3C426D657E26}"/>
              </a:ext>
            </a:extLst>
          </p:cNvPr>
          <p:cNvSpPr txBox="1"/>
          <p:nvPr/>
        </p:nvSpPr>
        <p:spPr>
          <a:xfrm>
            <a:off x="6467476" y="680319"/>
            <a:ext cx="5653088" cy="707886"/>
          </a:xfrm>
          <a:prstGeom prst="rect">
            <a:avLst/>
          </a:prstGeom>
          <a:noFill/>
        </p:spPr>
        <p:txBody>
          <a:bodyPr wrap="square" rtlCol="0">
            <a:spAutoFit/>
          </a:bodyPr>
          <a:lstStyle/>
          <a:p>
            <a:pPr algn="ctr"/>
            <a:r>
              <a:rPr lang="en-US" sz="4000" b="1" i="1" u="sng" dirty="0">
                <a:latin typeface="Times New Roman" panose="02020603050405020304" pitchFamily="18" charset="0"/>
                <a:cs typeface="Times New Roman" panose="02020603050405020304" pitchFamily="18" charset="0"/>
              </a:rPr>
              <a:t>The early days…</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B1C9FC16-0666-1346-A126-2AB92A1BE2A2}"/>
                  </a:ext>
                </a:extLst>
              </p14:cNvPr>
              <p14:cNvContentPartPr/>
              <p14:nvPr/>
            </p14:nvContentPartPr>
            <p14:xfrm>
              <a:off x="3908674" y="6696926"/>
              <a:ext cx="360" cy="360"/>
            </p14:xfrm>
          </p:contentPart>
        </mc:Choice>
        <mc:Fallback xmlns="">
          <p:pic>
            <p:nvPicPr>
              <p:cNvPr id="10" name="Ink 9">
                <a:extLst>
                  <a:ext uri="{FF2B5EF4-FFF2-40B4-BE49-F238E27FC236}">
                    <a16:creationId xmlns:a16="http://schemas.microsoft.com/office/drawing/2014/main" id="{B1C9FC16-0666-1346-A126-2AB92A1BE2A2}"/>
                  </a:ext>
                </a:extLst>
              </p:cNvPr>
              <p:cNvPicPr/>
              <p:nvPr/>
            </p:nvPicPr>
            <p:blipFill>
              <a:blip r:embed="rId4"/>
              <a:stretch>
                <a:fillRect/>
              </a:stretch>
            </p:blipFill>
            <p:spPr>
              <a:xfrm>
                <a:off x="3891034" y="667928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EAB39E28-08F9-A74A-8256-AADCA05E2122}"/>
                  </a:ext>
                </a:extLst>
              </p14:cNvPr>
              <p14:cNvContentPartPr/>
              <p14:nvPr/>
            </p14:nvContentPartPr>
            <p14:xfrm>
              <a:off x="3314314" y="5783966"/>
              <a:ext cx="363240" cy="981360"/>
            </p14:xfrm>
          </p:contentPart>
        </mc:Choice>
        <mc:Fallback xmlns="">
          <p:pic>
            <p:nvPicPr>
              <p:cNvPr id="11" name="Ink 10">
                <a:extLst>
                  <a:ext uri="{FF2B5EF4-FFF2-40B4-BE49-F238E27FC236}">
                    <a16:creationId xmlns:a16="http://schemas.microsoft.com/office/drawing/2014/main" id="{EAB39E28-08F9-A74A-8256-AADCA05E2122}"/>
                  </a:ext>
                </a:extLst>
              </p:cNvPr>
              <p:cNvPicPr/>
              <p:nvPr/>
            </p:nvPicPr>
            <p:blipFill>
              <a:blip r:embed="rId6"/>
              <a:stretch>
                <a:fillRect/>
              </a:stretch>
            </p:blipFill>
            <p:spPr>
              <a:xfrm>
                <a:off x="3296314" y="5765966"/>
                <a:ext cx="398880" cy="1017000"/>
              </a:xfrm>
              <a:prstGeom prst="rect">
                <a:avLst/>
              </a:prstGeom>
            </p:spPr>
          </p:pic>
        </mc:Fallback>
      </mc:AlternateContent>
    </p:spTree>
    <p:extLst>
      <p:ext uri="{BB962C8B-B14F-4D97-AF65-F5344CB8AC3E}">
        <p14:creationId xmlns:p14="http://schemas.microsoft.com/office/powerpoint/2010/main" val="408912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7694023" y="1955426"/>
            <a:ext cx="4112495" cy="3970318"/>
          </a:xfrm>
          <a:prstGeom prst="rect">
            <a:avLst/>
          </a:prstGeom>
          <a:noFill/>
        </p:spPr>
        <p:txBody>
          <a:bodyPr wrap="square" lIns="91440" tIns="45720" rIns="91440" bIns="45720" rtlCol="0" anchor="t">
            <a:spAutoFit/>
          </a:bodyPr>
          <a:lstStyle/>
          <a:p>
            <a:pPr algn="ctr"/>
            <a:r>
              <a:rPr lang="en-US" sz="3600" dirty="0">
                <a:latin typeface="Times New Roman" panose="02020603050405020304" pitchFamily="18" charset="0"/>
                <a:cs typeface="Times New Roman" panose="02020603050405020304" pitchFamily="18" charset="0"/>
              </a:rPr>
              <a:t>"Prince of Punjab", </a:t>
            </a:r>
          </a:p>
          <a:p>
            <a:pPr algn="ctr"/>
            <a:endParaRPr lang="en-US" sz="3600" dirty="0">
              <a:latin typeface="Times New Roman" panose="02020603050405020304" pitchFamily="18" charset="0"/>
              <a:cs typeface="Times New Roman" panose="02020603050405020304" pitchFamily="18" charset="0"/>
            </a:endParaRPr>
          </a:p>
          <a:p>
            <a:pPr algn="ctr"/>
            <a:r>
              <a:rPr lang="en-US" sz="3600" dirty="0">
                <a:latin typeface="Times New Roman" panose="02020603050405020304" pitchFamily="18" charset="0"/>
                <a:cs typeface="Times New Roman" panose="02020603050405020304" pitchFamily="18" charset="0"/>
              </a:rPr>
              <a:t>the name by </a:t>
            </a:r>
          </a:p>
          <a:p>
            <a:pPr algn="ctr"/>
            <a:endParaRPr lang="en-US" sz="3600" dirty="0">
              <a:latin typeface="Times New Roman" panose="02020603050405020304" pitchFamily="18" charset="0"/>
              <a:cs typeface="Times New Roman" panose="02020603050405020304" pitchFamily="18" charset="0"/>
            </a:endParaRPr>
          </a:p>
          <a:p>
            <a:pPr algn="ctr"/>
            <a:r>
              <a:rPr lang="en-US" sz="3600" dirty="0">
                <a:solidFill>
                  <a:schemeClr val="accent6">
                    <a:lumMod val="75000"/>
                  </a:schemeClr>
                </a:solidFill>
                <a:latin typeface="Times New Roman" panose="02020603050405020304" pitchFamily="18" charset="0"/>
                <a:cs typeface="Times New Roman" panose="02020603050405020304" pitchFamily="18" charset="0"/>
              </a:rPr>
              <a:t>Prof. D. </a:t>
            </a:r>
            <a:r>
              <a:rPr lang="en-US" sz="3600" dirty="0" err="1">
                <a:solidFill>
                  <a:schemeClr val="accent6">
                    <a:lumMod val="75000"/>
                  </a:schemeClr>
                </a:solidFill>
                <a:latin typeface="Times New Roman" panose="02020603050405020304" pitchFamily="18" charset="0"/>
                <a:cs typeface="Times New Roman" panose="02020603050405020304" pitchFamily="18" charset="0"/>
              </a:rPr>
              <a:t>Ramkrishna</a:t>
            </a:r>
            <a:r>
              <a:rPr lang="en-US" sz="3600" dirty="0">
                <a:solidFill>
                  <a:schemeClr val="accent6">
                    <a:lumMod val="75000"/>
                  </a:schemeClr>
                </a:solidFill>
                <a:latin typeface="Times New Roman" panose="02020603050405020304" pitchFamily="18" charset="0"/>
                <a:cs typeface="Times New Roman" panose="02020603050405020304" pitchFamily="18" charset="0"/>
              </a:rPr>
              <a:t> </a:t>
            </a:r>
          </a:p>
          <a:p>
            <a:pPr algn="ctr"/>
            <a:endParaRPr lang="en-US" sz="36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Purdue University</a:t>
            </a:r>
            <a:r>
              <a:rPr lang="en-US" sz="3600" dirty="0">
                <a:latin typeface="Times New Roman" panose="02020603050405020304" pitchFamily="18" charset="0"/>
                <a:cs typeface="Times New Roman" panose="02020603050405020304" pitchFamily="18" charset="0"/>
              </a:rPr>
              <a:t>.</a:t>
            </a:r>
            <a:endParaRPr lang="en-IN" sz="36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70C12C6-30C4-4135-B37E-9BD0255A9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76" y="489819"/>
            <a:ext cx="5078226" cy="579889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9862CA4B-2B3D-408B-BBCA-2E662F2B3CAA}"/>
              </a:ext>
            </a:extLst>
          </p:cNvPr>
          <p:cNvSpPr txBox="1"/>
          <p:nvPr/>
        </p:nvSpPr>
        <p:spPr>
          <a:xfrm>
            <a:off x="5567363" y="527919"/>
            <a:ext cx="5653088" cy="769441"/>
          </a:xfrm>
          <a:prstGeom prst="rect">
            <a:avLst/>
          </a:prstGeom>
          <a:noFill/>
        </p:spPr>
        <p:txBody>
          <a:bodyPr wrap="square" rtlCol="0">
            <a:spAutoFit/>
          </a:bodyPr>
          <a:lstStyle/>
          <a:p>
            <a:pPr algn="ctr"/>
            <a:r>
              <a:rPr lang="en-US" sz="4400" b="1" i="1" u="sng" dirty="0">
                <a:latin typeface="Times New Roman" panose="02020603050405020304" pitchFamily="18" charset="0"/>
                <a:cs typeface="Times New Roman" panose="02020603050405020304" pitchFamily="18" charset="0"/>
              </a:rPr>
              <a:t>Prince of Punjab</a:t>
            </a:r>
          </a:p>
        </p:txBody>
      </p:sp>
    </p:spTree>
    <p:extLst>
      <p:ext uri="{BB962C8B-B14F-4D97-AF65-F5344CB8AC3E}">
        <p14:creationId xmlns:p14="http://schemas.microsoft.com/office/powerpoint/2010/main" val="744303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8268789" y="837067"/>
            <a:ext cx="3677066" cy="4154984"/>
          </a:xfrm>
          <a:prstGeom prst="rect">
            <a:avLst/>
          </a:prstGeom>
          <a:noFill/>
        </p:spPr>
        <p:txBody>
          <a:bodyPr wrap="square" lIns="91440" tIns="45720" rIns="91440" bIns="45720" rtlCol="0" anchor="t">
            <a:spAutoFit/>
          </a:bodyPr>
          <a:lstStyle/>
          <a:p>
            <a:pPr algn="just"/>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Moving around with colleagues with two sticks in hands but unfazed!</a:t>
            </a:r>
            <a:endParaRPr lang="en-IN" sz="4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51A69DC-56B9-467F-9927-A31C9B3DD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95" y="947738"/>
            <a:ext cx="7425230" cy="5414402"/>
          </a:xfrm>
          <a:prstGeom prst="rect">
            <a:avLst/>
          </a:prstGeom>
          <a:ln>
            <a:noFill/>
          </a:ln>
          <a:effectLst>
            <a:softEdge rad="112500"/>
          </a:effectLst>
        </p:spPr>
      </p:pic>
      <p:sp>
        <p:nvSpPr>
          <p:cNvPr id="5" name="TextBox 4">
            <a:extLst>
              <a:ext uri="{FF2B5EF4-FFF2-40B4-BE49-F238E27FC236}">
                <a16:creationId xmlns:a16="http://schemas.microsoft.com/office/drawing/2014/main" id="{8B3B0D5F-E862-40D4-81C5-98AF9159980E}"/>
              </a:ext>
            </a:extLst>
          </p:cNvPr>
          <p:cNvSpPr txBox="1"/>
          <p:nvPr/>
        </p:nvSpPr>
        <p:spPr>
          <a:xfrm>
            <a:off x="1531672" y="147788"/>
            <a:ext cx="6802432" cy="646331"/>
          </a:xfrm>
          <a:prstGeom prst="rect">
            <a:avLst/>
          </a:prstGeom>
          <a:noFill/>
        </p:spPr>
        <p:txBody>
          <a:bodyPr wrap="square" rtlCol="0">
            <a:spAutoFit/>
          </a:bodyPr>
          <a:lstStyle/>
          <a:p>
            <a:r>
              <a:rPr lang="en-US" sz="3600" b="1" i="1" u="sng" dirty="0">
                <a:latin typeface="Times New Roman" panose="02020603050405020304" pitchFamily="18" charset="0"/>
                <a:cs typeface="Times New Roman" panose="02020603050405020304" pitchFamily="18" charset="0"/>
              </a:rPr>
              <a:t>Nothing ever came in his way </a:t>
            </a:r>
            <a:endParaRPr lang="en-IN" sz="3600" b="1" i="1" u="sng" dirty="0"/>
          </a:p>
        </p:txBody>
      </p:sp>
    </p:spTree>
    <p:extLst>
      <p:ext uri="{BB962C8B-B14F-4D97-AF65-F5344CB8AC3E}">
        <p14:creationId xmlns:p14="http://schemas.microsoft.com/office/powerpoint/2010/main" val="3743621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7791449" y="1127985"/>
            <a:ext cx="4252912" cy="4602029"/>
          </a:xfrm>
          <a:prstGeom prst="rect">
            <a:avLst/>
          </a:prstGeom>
          <a:noFill/>
        </p:spPr>
        <p:txBody>
          <a:bodyPr wrap="square" lIns="91440" tIns="45720" rIns="91440" bIns="45720" rtlCol="0" anchor="t">
            <a:spAutoFit/>
          </a:bodyPr>
          <a:lstStyle/>
          <a:p>
            <a:pPr algn="just">
              <a:lnSpc>
                <a:spcPct val="150000"/>
              </a:lnSpc>
            </a:pPr>
            <a:r>
              <a:rPr lang="en-US" sz="2200" dirty="0">
                <a:latin typeface="Times New Roman" panose="02020603050405020304" pitchFamily="18" charset="0"/>
                <a:cs typeface="Times New Roman" panose="02020603050405020304" pitchFamily="18" charset="0"/>
              </a:rPr>
              <a:t>A group of people with warmth, affection, and mutual respect for each other's contributions.  A rarity today, but something that came naturally to Prof. Kumar. He developed collaborations around problems in need of complementary skills, not problems to sustain/support collaborations.</a:t>
            </a:r>
            <a:endParaRPr lang="en-IN" sz="2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7E86AEF-F4A7-4339-803C-D0FE425CA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 y="1090141"/>
            <a:ext cx="7173759" cy="46777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62205B1D-4CCC-49E4-B8D5-5B844217B2F5}"/>
              </a:ext>
            </a:extLst>
          </p:cNvPr>
          <p:cNvSpPr txBox="1"/>
          <p:nvPr/>
        </p:nvSpPr>
        <p:spPr>
          <a:xfrm>
            <a:off x="-1" y="5914582"/>
            <a:ext cx="12044361" cy="584775"/>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Prof. D. </a:t>
            </a:r>
            <a:r>
              <a:rPr lang="en-US" sz="3200" dirty="0" err="1">
                <a:latin typeface="Times New Roman" panose="02020603050405020304" pitchFamily="18" charset="0"/>
                <a:cs typeface="Times New Roman" panose="02020603050405020304" pitchFamily="18" charset="0"/>
              </a:rPr>
              <a:t>Ramkrishna</a:t>
            </a:r>
            <a:r>
              <a:rPr lang="en-US" sz="3200" dirty="0">
                <a:latin typeface="Times New Roman" panose="02020603050405020304" pitchFamily="18" charset="0"/>
                <a:cs typeface="Times New Roman" panose="02020603050405020304" pitchFamily="18" charset="0"/>
              </a:rPr>
              <a:t>, Dr. </a:t>
            </a:r>
            <a:r>
              <a:rPr lang="en-US" sz="3200" dirty="0" err="1">
                <a:latin typeface="Times New Roman" panose="02020603050405020304" pitchFamily="18" charset="0"/>
                <a:cs typeface="Times New Roman" panose="02020603050405020304" pitchFamily="18" charset="0"/>
              </a:rPr>
              <a:t>Mashelkar</a:t>
            </a:r>
            <a:r>
              <a:rPr lang="en-US" sz="3200" dirty="0">
                <a:latin typeface="Times New Roman" panose="02020603050405020304" pitchFamily="18" charset="0"/>
                <a:cs typeface="Times New Roman" panose="02020603050405020304" pitchFamily="18" charset="0"/>
              </a:rPr>
              <a:t>, Prof. Krishnan, and Prof. Kumar</a:t>
            </a:r>
            <a:endParaRPr lang="en-IN" sz="3200" dirty="0"/>
          </a:p>
        </p:txBody>
      </p:sp>
      <p:sp>
        <p:nvSpPr>
          <p:cNvPr id="5" name="TextBox 4">
            <a:extLst>
              <a:ext uri="{FF2B5EF4-FFF2-40B4-BE49-F238E27FC236}">
                <a16:creationId xmlns:a16="http://schemas.microsoft.com/office/drawing/2014/main" id="{AD3F950F-F556-4F78-8225-B9C2E427F3B0}"/>
              </a:ext>
            </a:extLst>
          </p:cNvPr>
          <p:cNvSpPr txBox="1"/>
          <p:nvPr/>
        </p:nvSpPr>
        <p:spPr>
          <a:xfrm>
            <a:off x="1233488" y="72068"/>
            <a:ext cx="8254129" cy="769441"/>
          </a:xfrm>
          <a:prstGeom prst="rect">
            <a:avLst/>
          </a:prstGeom>
          <a:noFill/>
        </p:spPr>
        <p:txBody>
          <a:bodyPr wrap="square" rtlCol="0">
            <a:spAutoFit/>
          </a:bodyPr>
          <a:lstStyle/>
          <a:p>
            <a:pPr algn="ctr"/>
            <a:r>
              <a:rPr lang="en-US" sz="4400" b="1" i="1" u="sng" dirty="0">
                <a:latin typeface="Times New Roman" panose="02020603050405020304" pitchFamily="18" charset="0"/>
                <a:cs typeface="Times New Roman" panose="02020603050405020304" pitchFamily="18" charset="0"/>
              </a:rPr>
              <a:t>A picture worth millions..</a:t>
            </a:r>
          </a:p>
        </p:txBody>
      </p:sp>
    </p:spTree>
    <p:extLst>
      <p:ext uri="{BB962C8B-B14F-4D97-AF65-F5344CB8AC3E}">
        <p14:creationId xmlns:p14="http://schemas.microsoft.com/office/powerpoint/2010/main" val="3659718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7715250" y="874455"/>
            <a:ext cx="4243668" cy="2554545"/>
          </a:xfrm>
          <a:prstGeom prst="rect">
            <a:avLst/>
          </a:prstGeom>
          <a:noFill/>
        </p:spPr>
        <p:txBody>
          <a:bodyPr wrap="square" lIns="91440" tIns="45720" rIns="91440" bIns="45720" rtlCol="0" anchor="t">
            <a:spAutoFit/>
          </a:bodyPr>
          <a:lstStyle/>
          <a:p>
            <a:pPr algn="ctr"/>
            <a:r>
              <a:rPr lang="en-US" sz="3200" dirty="0">
                <a:latin typeface="Times New Roman" panose="02020603050405020304" pitchFamily="18" charset="0"/>
                <a:cs typeface="Times New Roman" panose="02020603050405020304" pitchFamily="18" charset="0"/>
              </a:rPr>
              <a:t>They, among other things, led to installation of ten lakh smokeless wood stoves in rural Karnataka.</a:t>
            </a:r>
            <a:endParaRPr lang="en-IN" sz="32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F7E428F-C202-4071-BA4E-58ABDA9563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82" y="1230094"/>
            <a:ext cx="7178937" cy="51278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a:extLst>
              <a:ext uri="{FF2B5EF4-FFF2-40B4-BE49-F238E27FC236}">
                <a16:creationId xmlns:a16="http://schemas.microsoft.com/office/drawing/2014/main" id="{BA81CECB-E772-4A03-8DC9-51832150E576}"/>
              </a:ext>
            </a:extLst>
          </p:cNvPr>
          <p:cNvSpPr txBox="1"/>
          <p:nvPr/>
        </p:nvSpPr>
        <p:spPr>
          <a:xfrm>
            <a:off x="584598" y="351235"/>
            <a:ext cx="7784306" cy="523220"/>
          </a:xfrm>
          <a:prstGeom prst="rect">
            <a:avLst/>
          </a:prstGeom>
          <a:noFill/>
        </p:spPr>
        <p:txBody>
          <a:bodyPr wrap="square" rtlCol="0">
            <a:spAutoFit/>
          </a:bodyPr>
          <a:lstStyle/>
          <a:p>
            <a:r>
              <a:rPr lang="en-US" sz="2800" b="1" i="1" u="sng" dirty="0">
                <a:latin typeface="Times New Roman" panose="02020603050405020304" pitchFamily="18" charset="0"/>
                <a:cs typeface="Times New Roman" panose="02020603050405020304" pitchFamily="18" charset="0"/>
              </a:rPr>
              <a:t>The Most Famous Trio Of The Department</a:t>
            </a:r>
            <a:endParaRPr lang="en-IN" sz="2800" b="1" i="1" u="sng" dirty="0"/>
          </a:p>
        </p:txBody>
      </p:sp>
      <p:sp>
        <p:nvSpPr>
          <p:cNvPr id="5" name="TextBox 4">
            <a:extLst>
              <a:ext uri="{FF2B5EF4-FFF2-40B4-BE49-F238E27FC236}">
                <a16:creationId xmlns:a16="http://schemas.microsoft.com/office/drawing/2014/main" id="{7CB33360-35E6-4343-A7FC-F971929F759E}"/>
              </a:ext>
            </a:extLst>
          </p:cNvPr>
          <p:cNvSpPr txBox="1"/>
          <p:nvPr/>
        </p:nvSpPr>
        <p:spPr>
          <a:xfrm>
            <a:off x="8373292" y="4106324"/>
            <a:ext cx="2886891" cy="1754326"/>
          </a:xfrm>
          <a:prstGeom prst="rect">
            <a:avLst/>
          </a:prstGeom>
          <a:noFill/>
        </p:spPr>
        <p:txBody>
          <a:bodyPr wrap="square" rtlCol="0">
            <a:spAutoFit/>
          </a:bodyPr>
          <a:lstStyle/>
          <a:p>
            <a:r>
              <a:rPr lang="en-US" sz="3600" dirty="0">
                <a:solidFill>
                  <a:schemeClr val="accent6">
                    <a:lumMod val="75000"/>
                  </a:schemeClr>
                </a:solidFill>
                <a:latin typeface="Times New Roman" panose="02020603050405020304" pitchFamily="18" charset="0"/>
                <a:cs typeface="Times New Roman" panose="02020603050405020304" pitchFamily="18" charset="0"/>
              </a:rPr>
              <a:t>S.S </a:t>
            </a:r>
            <a:r>
              <a:rPr lang="en-US" sz="3600" dirty="0" err="1">
                <a:solidFill>
                  <a:schemeClr val="accent6">
                    <a:lumMod val="75000"/>
                  </a:schemeClr>
                </a:solidFill>
                <a:latin typeface="Times New Roman" panose="02020603050405020304" pitchFamily="18" charset="0"/>
                <a:cs typeface="Times New Roman" panose="02020603050405020304" pitchFamily="18" charset="0"/>
              </a:rPr>
              <a:t>Lokras</a:t>
            </a:r>
            <a:r>
              <a:rPr lang="en-US" sz="3600" dirty="0">
                <a:solidFill>
                  <a:schemeClr val="accent6">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6">
                    <a:lumMod val="75000"/>
                  </a:schemeClr>
                </a:solidFill>
                <a:latin typeface="Times New Roman" panose="02020603050405020304" pitchFamily="18" charset="0"/>
                <a:cs typeface="Times New Roman" panose="02020603050405020304" pitchFamily="18" charset="0"/>
              </a:rPr>
              <a:t>R.Kumar</a:t>
            </a:r>
            <a:r>
              <a:rPr lang="en-US" sz="3600" dirty="0">
                <a:solidFill>
                  <a:schemeClr val="accent6">
                    <a:lumMod val="75000"/>
                  </a:schemeClr>
                </a:solidFill>
                <a:latin typeface="Times New Roman" panose="02020603050405020304" pitchFamily="18" charset="0"/>
                <a:cs typeface="Times New Roman" panose="02020603050405020304" pitchFamily="18" charset="0"/>
              </a:rPr>
              <a:t>, and K.S Gandhi</a:t>
            </a:r>
            <a:endParaRPr lang="en-IN" sz="3600" dirty="0">
              <a:solidFill>
                <a:schemeClr val="accent6">
                  <a:lumMod val="75000"/>
                </a:schemeClr>
              </a:solidFill>
            </a:endParaRPr>
          </a:p>
        </p:txBody>
      </p:sp>
    </p:spTree>
    <p:extLst>
      <p:ext uri="{BB962C8B-B14F-4D97-AF65-F5344CB8AC3E}">
        <p14:creationId xmlns:p14="http://schemas.microsoft.com/office/powerpoint/2010/main" val="185040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6E2F3C-F4FC-41C0-85EC-8CEC03AA0BE5}"/>
              </a:ext>
            </a:extLst>
          </p:cNvPr>
          <p:cNvSpPr txBox="1"/>
          <p:nvPr/>
        </p:nvSpPr>
        <p:spPr>
          <a:xfrm>
            <a:off x="8595360" y="1012954"/>
            <a:ext cx="3429000" cy="4832092"/>
          </a:xfrm>
          <a:prstGeom prst="rect">
            <a:avLst/>
          </a:prstGeom>
          <a:noFill/>
        </p:spPr>
        <p:txBody>
          <a:bodyPr wrap="square" lIns="91440" tIns="45720" rIns="91440" bIns="45720" rtlCol="0" anchor="t">
            <a:spAutoFit/>
          </a:bodyPr>
          <a:lstStyle/>
          <a:p>
            <a:pPr algn="ctr"/>
            <a:r>
              <a:rPr lang="en-US" sz="2800" dirty="0">
                <a:latin typeface="Times New Roman" panose="02020603050405020304" pitchFamily="18" charset="0"/>
                <a:cs typeface="Times New Roman" panose="02020603050405020304" pitchFamily="18" charset="0"/>
              </a:rPr>
              <a:t>Initiation of new faculty to good things in life … in cool air of Nandi hills. </a:t>
            </a:r>
          </a:p>
          <a:p>
            <a:pPr algn="ctr"/>
            <a:endParaRPr lang="en-US" sz="2800" dirty="0">
              <a:latin typeface="Times New Roman" panose="02020603050405020304" pitchFamily="18" charset="0"/>
              <a:cs typeface="Times New Roman" panose="02020603050405020304" pitchFamily="18" charset="0"/>
            </a:endParaRPr>
          </a:p>
          <a:p>
            <a:pPr algn="ctr"/>
            <a:r>
              <a:rPr lang="en-US" sz="2800" dirty="0">
                <a:latin typeface="Times New Roman" panose="02020603050405020304" pitchFamily="18" charset="0"/>
                <a:cs typeface="Times New Roman" panose="02020603050405020304" pitchFamily="18" charset="0"/>
              </a:rPr>
              <a:t> These subtle moves allowed new faculty to mix with the old faculty and the existing students effortlessly.</a:t>
            </a:r>
          </a:p>
        </p:txBody>
      </p:sp>
      <p:pic>
        <p:nvPicPr>
          <p:cNvPr id="3" name="Picture 2">
            <a:extLst>
              <a:ext uri="{FF2B5EF4-FFF2-40B4-BE49-F238E27FC236}">
                <a16:creationId xmlns:a16="http://schemas.microsoft.com/office/drawing/2014/main" id="{26D6C851-DE33-445F-9E1C-953573E9F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569" y="1552448"/>
            <a:ext cx="7286962" cy="53055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a:extLst>
              <a:ext uri="{FF2B5EF4-FFF2-40B4-BE49-F238E27FC236}">
                <a16:creationId xmlns:a16="http://schemas.microsoft.com/office/drawing/2014/main" id="{3B6003FE-7A08-4267-B709-4ED9B0B7289A}"/>
              </a:ext>
            </a:extLst>
          </p:cNvPr>
          <p:cNvSpPr txBox="1"/>
          <p:nvPr/>
        </p:nvSpPr>
        <p:spPr>
          <a:xfrm>
            <a:off x="773908" y="455038"/>
            <a:ext cx="7493793" cy="1077218"/>
          </a:xfrm>
          <a:prstGeom prst="rect">
            <a:avLst/>
          </a:prstGeom>
          <a:noFill/>
        </p:spPr>
        <p:txBody>
          <a:bodyPr wrap="square" rtlCol="0">
            <a:spAutoFit/>
          </a:bodyPr>
          <a:lstStyle/>
          <a:p>
            <a:pPr algn="ctr"/>
            <a:r>
              <a:rPr lang="en-US" sz="3200" b="1" i="1" u="sng" dirty="0">
                <a:latin typeface="Times New Roman" panose="02020603050405020304" pitchFamily="18" charset="0"/>
                <a:cs typeface="Times New Roman" panose="02020603050405020304" pitchFamily="18" charset="0"/>
              </a:rPr>
              <a:t>Amidst the Cool Breeze of Nandi Hills,</a:t>
            </a:r>
          </a:p>
          <a:p>
            <a:pPr algn="ctr"/>
            <a:r>
              <a:rPr lang="en-US" sz="3200" b="1" i="1" u="sng" dirty="0">
                <a:solidFill>
                  <a:srgbClr val="FF0000"/>
                </a:solidFill>
                <a:latin typeface="Times New Roman" panose="02020603050405020304" pitchFamily="18" charset="0"/>
                <a:cs typeface="Times New Roman" panose="02020603050405020304" pitchFamily="18" charset="0"/>
              </a:rPr>
              <a:t>Nurturing</a:t>
            </a:r>
            <a:r>
              <a:rPr lang="en-US" sz="3200" b="1" i="1" u="sng" dirty="0">
                <a:latin typeface="Times New Roman" panose="02020603050405020304" pitchFamily="18" charset="0"/>
                <a:cs typeface="Times New Roman" panose="02020603050405020304" pitchFamily="18" charset="0"/>
              </a:rPr>
              <a:t> and </a:t>
            </a:r>
            <a:r>
              <a:rPr lang="en-US" sz="3200" b="1" i="1" u="sng" dirty="0">
                <a:solidFill>
                  <a:srgbClr val="FF0000"/>
                </a:solidFill>
                <a:latin typeface="Times New Roman" panose="02020603050405020304" pitchFamily="18" charset="0"/>
                <a:cs typeface="Times New Roman" panose="02020603050405020304" pitchFamily="18" charset="0"/>
              </a:rPr>
              <a:t>Nourishing </a:t>
            </a:r>
            <a:r>
              <a:rPr lang="en-US" sz="3200" b="1" i="1" u="sng" dirty="0">
                <a:latin typeface="Times New Roman" panose="02020603050405020304" pitchFamily="18" charset="0"/>
                <a:cs typeface="Times New Roman" panose="02020603050405020304" pitchFamily="18" charset="0"/>
              </a:rPr>
              <a:t>New faculty</a:t>
            </a:r>
            <a:endParaRPr lang="en-IN" sz="3200" b="1" i="1" u="sng" dirty="0"/>
          </a:p>
        </p:txBody>
      </p:sp>
    </p:spTree>
    <p:extLst>
      <p:ext uri="{BB962C8B-B14F-4D97-AF65-F5344CB8AC3E}">
        <p14:creationId xmlns:p14="http://schemas.microsoft.com/office/powerpoint/2010/main" val="2816425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872</Words>
  <Application>Microsoft Office PowerPoint</Application>
  <PresentationFormat>Widescreen</PresentationFormat>
  <Paragraphs>102</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Adarsh Ajith Naik</dc:creator>
  <cp:lastModifiedBy>Shaswat Srivastava</cp:lastModifiedBy>
  <cp:revision>27</cp:revision>
  <dcterms:created xsi:type="dcterms:W3CDTF">2022-02-18T14:55:10Z</dcterms:created>
  <dcterms:modified xsi:type="dcterms:W3CDTF">2022-02-19T09:03:57Z</dcterms:modified>
</cp:coreProperties>
</file>